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8" r:id="rId2"/>
    <p:sldId id="558" r:id="rId3"/>
    <p:sldId id="571" r:id="rId4"/>
    <p:sldId id="591" r:id="rId5"/>
    <p:sldId id="569" r:id="rId6"/>
    <p:sldId id="557" r:id="rId7"/>
    <p:sldId id="527" r:id="rId8"/>
    <p:sldId id="549" r:id="rId9"/>
    <p:sldId id="550" r:id="rId10"/>
    <p:sldId id="552" r:id="rId11"/>
    <p:sldId id="554" r:id="rId12"/>
    <p:sldId id="553" r:id="rId13"/>
    <p:sldId id="597" r:id="rId14"/>
    <p:sldId id="581" r:id="rId15"/>
    <p:sldId id="580" r:id="rId16"/>
    <p:sldId id="582" r:id="rId17"/>
    <p:sldId id="583" r:id="rId18"/>
    <p:sldId id="584" r:id="rId19"/>
    <p:sldId id="592" r:id="rId20"/>
    <p:sldId id="525" r:id="rId21"/>
    <p:sldId id="593" r:id="rId22"/>
    <p:sldId id="594" r:id="rId23"/>
    <p:sldId id="551" r:id="rId24"/>
    <p:sldId id="595" r:id="rId25"/>
    <p:sldId id="556" r:id="rId26"/>
    <p:sldId id="560" r:id="rId27"/>
    <p:sldId id="596" r:id="rId28"/>
  </p:sldIdLst>
  <p:sldSz cx="12192000" cy="6858000"/>
  <p:notesSz cx="6858000" cy="9144000"/>
  <p:embeddedFontLst>
    <p:embeddedFont>
      <p:font typeface="KoPubWorld돋움체 Bold" panose="020B0600000101010101" charset="-127"/>
      <p:bold r:id="rId30"/>
    </p:embeddedFont>
    <p:embeddedFont>
      <p:font typeface="KoPubWorld돋움체 Medium" panose="020B0600000101010101" charset="-127"/>
      <p:regular r:id="rId31"/>
    </p:embeddedFont>
    <p:embeddedFont>
      <p:font typeface="KoPub돋움체_Pro Bold" panose="020B0600000101010101" charset="0"/>
      <p:bold r:id="rId32"/>
    </p:embeddedFont>
    <p:embeddedFont>
      <p:font typeface="나눔스퀘어_ac ExtraBold" panose="020B0600000101010101" pitchFamily="50" charset="-127"/>
      <p:bold r:id="rId33"/>
    </p:embeddedFont>
    <p:embeddedFont>
      <p:font typeface="나눔스퀘어OTF_ac Bold" panose="020B0600000101010101" pitchFamily="34" charset="-127"/>
      <p:bold r:id="rId34"/>
    </p:embeddedFont>
    <p:embeddedFont>
      <p:font typeface="나눔스퀘어OTF_ac ExtraBold" panose="020B0600000101010101" pitchFamily="34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함초롬바탕" panose="02030504000101010101" pitchFamily="18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0AD47"/>
    <a:srgbClr val="595959"/>
    <a:srgbClr val="8DC68D"/>
    <a:srgbClr val="FFFFFF"/>
    <a:srgbClr val="213965"/>
    <a:srgbClr val="203864"/>
    <a:srgbClr val="F2F2F2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CD1C4-F722-4A0A-8196-9D622B2118AC}" v="1" dt="2023-08-24T10:04:34.37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74476" autoAdjust="0"/>
  </p:normalViewPr>
  <p:slideViewPr>
    <p:cSldViewPr snapToGrid="0">
      <p:cViewPr varScale="1">
        <p:scale>
          <a:sx n="58" d="100"/>
          <a:sy n="58" d="100"/>
        </p:scale>
        <p:origin x="160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도형" userId="d318cc25ec9154f0" providerId="LiveId" clId="{3E1CD1C4-F722-4A0A-8196-9D622B2118AC}"/>
    <pc:docChg chg="addSld modSld">
      <pc:chgData name="남 도형" userId="d318cc25ec9154f0" providerId="LiveId" clId="{3E1CD1C4-F722-4A0A-8196-9D622B2118AC}" dt="2023-08-24T10:04:34.372" v="0"/>
      <pc:docMkLst>
        <pc:docMk/>
      </pc:docMkLst>
      <pc:sldChg chg="add">
        <pc:chgData name="남 도형" userId="d318cc25ec9154f0" providerId="LiveId" clId="{3E1CD1C4-F722-4A0A-8196-9D622B2118AC}" dt="2023-08-24T10:04:34.372" v="0"/>
        <pc:sldMkLst>
          <pc:docMk/>
          <pc:sldMk cId="184559255" sldId="580"/>
        </pc:sldMkLst>
      </pc:sldChg>
      <pc:sldChg chg="add">
        <pc:chgData name="남 도형" userId="d318cc25ec9154f0" providerId="LiveId" clId="{3E1CD1C4-F722-4A0A-8196-9D622B2118AC}" dt="2023-08-24T10:04:34.372" v="0"/>
        <pc:sldMkLst>
          <pc:docMk/>
          <pc:sldMk cId="1211492842" sldId="581"/>
        </pc:sldMkLst>
      </pc:sldChg>
      <pc:sldChg chg="add">
        <pc:chgData name="남 도형" userId="d318cc25ec9154f0" providerId="LiveId" clId="{3E1CD1C4-F722-4A0A-8196-9D622B2118AC}" dt="2023-08-24T10:04:34.372" v="0"/>
        <pc:sldMkLst>
          <pc:docMk/>
          <pc:sldMk cId="782115747" sldId="582"/>
        </pc:sldMkLst>
      </pc:sldChg>
      <pc:sldChg chg="add">
        <pc:chgData name="남 도형" userId="d318cc25ec9154f0" providerId="LiveId" clId="{3E1CD1C4-F722-4A0A-8196-9D622B2118AC}" dt="2023-08-24T10:04:34.372" v="0"/>
        <pc:sldMkLst>
          <pc:docMk/>
          <pc:sldMk cId="1111298498" sldId="583"/>
        </pc:sldMkLst>
      </pc:sldChg>
      <pc:sldChg chg="add">
        <pc:chgData name="남 도형" userId="d318cc25ec9154f0" providerId="LiveId" clId="{3E1CD1C4-F722-4A0A-8196-9D622B2118AC}" dt="2023-08-24T10:04:34.372" v="0"/>
        <pc:sldMkLst>
          <pc:docMk/>
          <pc:sldMk cId="1168925809" sldId="584"/>
        </pc:sldMkLst>
      </pc:sldChg>
      <pc:sldChg chg="add">
        <pc:chgData name="남 도형" userId="d318cc25ec9154f0" providerId="LiveId" clId="{3E1CD1C4-F722-4A0A-8196-9D622B2118AC}" dt="2023-08-24T10:04:34.372" v="0"/>
        <pc:sldMkLst>
          <pc:docMk/>
          <pc:sldMk cId="906373332" sldId="5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1EFA9-D629-47E4-98B8-9A70E42B9FBB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383A7-69C0-48A2-B6A7-C0830D920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9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38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Isolation Forest</a:t>
            </a:r>
            <a:r>
              <a:rPr lang="ko-KR" altLang="en-US" dirty="0"/>
              <a:t>를 사용하여 이상치 탐지를 수행한 결과에 대한 성능 지표입니다</a:t>
            </a:r>
            <a:r>
              <a:rPr lang="en-US" altLang="ko-KR" dirty="0"/>
              <a:t>. </a:t>
            </a:r>
            <a:r>
              <a:rPr lang="ko-KR" altLang="en-US" dirty="0"/>
              <a:t>정밀도가 </a:t>
            </a:r>
            <a:r>
              <a:rPr lang="en-US" altLang="ko-KR" dirty="0"/>
              <a:t>-1</a:t>
            </a:r>
            <a:r>
              <a:rPr lang="ko-KR" altLang="en-US" dirty="0"/>
              <a:t>로 분류된 데이터 포인트 중에서 </a:t>
            </a:r>
            <a:r>
              <a:rPr lang="en-US" altLang="ko-KR" dirty="0"/>
              <a:t>11%</a:t>
            </a:r>
            <a:r>
              <a:rPr lang="ko-KR" altLang="en-US" dirty="0"/>
              <a:t>만이 실제로 </a:t>
            </a:r>
            <a:r>
              <a:rPr lang="ko-KR" altLang="en-US" dirty="0" err="1"/>
              <a:t>이상치이므로</a:t>
            </a:r>
            <a:r>
              <a:rPr lang="ko-KR" altLang="en-US" dirty="0"/>
              <a:t> 이상치를 판단하는 데 불안정한 경향이 있으며</a:t>
            </a:r>
            <a:r>
              <a:rPr lang="en-US" altLang="ko-KR" dirty="0"/>
              <a:t>, </a:t>
            </a:r>
            <a:r>
              <a:rPr lang="ko-KR" altLang="en-US" dirty="0"/>
              <a:t>실제로 이상치인 데이터를 더 많이 포함하도록 조정할 필요가 있었습니다</a:t>
            </a:r>
            <a:r>
              <a:rPr lang="en-US" altLang="ko-KR" dirty="0"/>
              <a:t>.  </a:t>
            </a:r>
            <a:r>
              <a:rPr lang="ko-KR" altLang="en-US" dirty="0"/>
              <a:t>정확도는 전체 데이터셋 중에서 올바르게 분류된 데이터 포인트의 비율을 나타내며 </a:t>
            </a:r>
            <a:r>
              <a:rPr lang="en-US" altLang="ko-KR" dirty="0"/>
              <a:t>86%</a:t>
            </a:r>
            <a:r>
              <a:rPr lang="ko-KR" altLang="en-US" dirty="0"/>
              <a:t>의 데이터 포인트를 올바르게 분류하였습니다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5A12B-5A0C-459B-88E6-280AB2212B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880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이상치를 얼마나 잘 </a:t>
            </a:r>
            <a:r>
              <a:rPr lang="ko-KR" altLang="en-US" dirty="0" err="1"/>
              <a:t>탐지하는지와</a:t>
            </a:r>
            <a:r>
              <a:rPr lang="ko-KR" altLang="en-US" dirty="0"/>
              <a:t> 정상데이터를 얼마나 잘 분류하는지를 시각화를 진행했습니다</a:t>
            </a:r>
            <a:r>
              <a:rPr lang="en-US" altLang="ko-KR" dirty="0"/>
              <a:t>. </a:t>
            </a:r>
            <a:r>
              <a:rPr lang="ko-KR" altLang="en-US" dirty="0"/>
              <a:t>위 곡선은 </a:t>
            </a:r>
            <a:r>
              <a:rPr lang="en-US" altLang="ko-KR" dirty="0"/>
              <a:t>ROC</a:t>
            </a:r>
            <a:r>
              <a:rPr lang="ko-KR" altLang="en-US" dirty="0"/>
              <a:t>곡선이고 이진 분류 모델의 성능을 평가하는 데 사용됩니다</a:t>
            </a:r>
            <a:r>
              <a:rPr lang="en-US" altLang="ko-KR" dirty="0"/>
              <a:t>. </a:t>
            </a:r>
            <a:r>
              <a:rPr lang="ko-KR" altLang="en-US" dirty="0"/>
              <a:t>해당 모델의 </a:t>
            </a:r>
            <a:r>
              <a:rPr lang="en-US" altLang="ko-KR" dirty="0"/>
              <a:t>ROC </a:t>
            </a:r>
            <a:r>
              <a:rPr lang="ko-KR" altLang="en-US" dirty="0"/>
              <a:t>곡선 아래 면적이 </a:t>
            </a:r>
            <a:r>
              <a:rPr lang="en-US" altLang="ko-KR" dirty="0"/>
              <a:t>0.47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모델의 이상치 탐지 능력이 무작위 수준보다는 높지만</a:t>
            </a:r>
            <a:r>
              <a:rPr lang="en-US" altLang="ko-KR" dirty="0"/>
              <a:t>, </a:t>
            </a:r>
            <a:r>
              <a:rPr lang="ko-KR" altLang="en-US" dirty="0"/>
              <a:t>아직 개선을 할 필요가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5A12B-5A0C-459B-88E6-280AB2212B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08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모델의 작동 방식과 결정 규칙을 이해하기 위해 첫 번째 결정 트리를 </a:t>
            </a:r>
            <a:r>
              <a:rPr lang="ko-KR" altLang="en-US" dirty="0" err="1"/>
              <a:t>시각화했습니다</a:t>
            </a:r>
            <a:r>
              <a:rPr lang="en-US" altLang="ko-KR" dirty="0"/>
              <a:t>. </a:t>
            </a:r>
            <a:r>
              <a:rPr lang="ko-KR" altLang="en-US" dirty="0"/>
              <a:t>이를 통해 어떻게 데이터를 분할하고 이상치를 식별하는지에 대한 인사이트를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5A12B-5A0C-459B-88E6-280AB2212B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54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Isolation Forest Model</a:t>
            </a:r>
            <a:r>
              <a:rPr lang="ko-KR" altLang="en-US" dirty="0"/>
              <a:t>은 현재 </a:t>
            </a:r>
            <a:r>
              <a:rPr lang="en-US" altLang="ko-KR" dirty="0"/>
              <a:t>86%</a:t>
            </a:r>
            <a:r>
              <a:rPr lang="ko-KR" altLang="en-US" dirty="0"/>
              <a:t>의 정확도를 보였지만 </a:t>
            </a:r>
            <a:r>
              <a:rPr lang="en-US" altLang="ko-KR" dirty="0"/>
              <a:t>Recall</a:t>
            </a:r>
            <a:r>
              <a:rPr lang="ko-KR" altLang="en-US" dirty="0"/>
              <a:t> 값이 </a:t>
            </a:r>
            <a:r>
              <a:rPr lang="en-US" altLang="ko-KR" dirty="0"/>
              <a:t>0.19</a:t>
            </a:r>
            <a:r>
              <a:rPr lang="ko-KR" altLang="en-US" dirty="0"/>
              <a:t>로 </a:t>
            </a:r>
            <a:r>
              <a:rPr lang="en-US" altLang="ko-KR" dirty="0"/>
              <a:t>19%</a:t>
            </a:r>
            <a:r>
              <a:rPr lang="ko-KR" altLang="en-US" dirty="0"/>
              <a:t>의 실제 이상치를 재현했고 </a:t>
            </a:r>
            <a:r>
              <a:rPr lang="en-US" altLang="ko-KR" dirty="0"/>
              <a:t>F1 </a:t>
            </a:r>
            <a:r>
              <a:rPr lang="ko-KR" altLang="en-US" dirty="0"/>
              <a:t>점수 또한 낮은 편입니다</a:t>
            </a:r>
            <a:r>
              <a:rPr lang="en-US" altLang="ko-KR" dirty="0"/>
              <a:t>. </a:t>
            </a:r>
            <a:r>
              <a:rPr lang="ko-KR" altLang="en-US" dirty="0"/>
              <a:t>그렇기 때문에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적절하게 재조정하여 성능을 향상시켜야 합니다</a:t>
            </a:r>
            <a:r>
              <a:rPr lang="en-US" altLang="ko-KR" dirty="0"/>
              <a:t>. Isolation Forest</a:t>
            </a:r>
            <a:r>
              <a:rPr lang="ko-KR" altLang="en-US" dirty="0"/>
              <a:t>는 이상치를 식별하기 위한 과정을 제공하지만</a:t>
            </a:r>
            <a:r>
              <a:rPr lang="en-US" altLang="ko-KR" dirty="0"/>
              <a:t>, </a:t>
            </a:r>
            <a:r>
              <a:rPr lang="ko-KR" altLang="en-US" dirty="0"/>
              <a:t>이상치가 왜 이상하다고 판단되었는지에 대한 설명을 제공하지 않습니다</a:t>
            </a:r>
            <a:r>
              <a:rPr lang="en-US" altLang="ko-KR" dirty="0"/>
              <a:t>. </a:t>
            </a:r>
            <a:r>
              <a:rPr lang="ko-KR" altLang="en-US" dirty="0"/>
              <a:t>이로 인해 결과를 해석하고 대응하는 데 어려움이 있습니다</a:t>
            </a:r>
            <a:r>
              <a:rPr lang="en-US" altLang="ko-KR" dirty="0"/>
              <a:t>. </a:t>
            </a:r>
            <a:r>
              <a:rPr lang="ko-KR" altLang="en-US" dirty="0"/>
              <a:t>이를 좀 더 보완하기 위해 다른 이상치 탐지 기법과 결합하는 방법이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5A12B-5A0C-459B-88E6-280AB2212B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20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 err="1"/>
              <a:t>LightGBM</a:t>
            </a:r>
            <a:r>
              <a:rPr lang="ko-KR" altLang="en-US" dirty="0"/>
              <a:t>모델을 통해</a:t>
            </a:r>
            <a:r>
              <a:rPr lang="en-US" altLang="ko-KR" dirty="0"/>
              <a:t>. </a:t>
            </a:r>
            <a:r>
              <a:rPr lang="ko-KR" altLang="en-US" dirty="0"/>
              <a:t>저희 데이터를 분석 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38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GBM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즉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, Gradient Boosting Machine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은 말 그대로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여러 개의 약한 학습기를 직렬로 연결하여 순차적으로 학습하는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-apple-system"/>
              </a:rPr>
              <a:t>부스팅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모델의 알고리즘 중 하나입니다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일반적인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-apple-system"/>
              </a:rPr>
              <a:t>부스팅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 알고리즘의 학습은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-apple-system"/>
              </a:rPr>
              <a:t>잔차의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 감소를 위해 가중치를 부여하여 오류를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-apple-system"/>
              </a:rPr>
              <a:t>개선해나가는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 방식이라고 할 수 있습니다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이때 가중치의 업데이트에 </a:t>
            </a:r>
            <a:r>
              <a:rPr lang="ko-KR" altLang="en-US" b="0" i="0" dirty="0" err="1">
                <a:solidFill>
                  <a:srgbClr val="383838"/>
                </a:solidFill>
                <a:effectLst/>
                <a:latin typeface="-apple-system"/>
              </a:rPr>
              <a:t>경사하강법을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 사용하여 에러를 최소화 하는  알고리즘이 바로 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Gradient Boosting Machine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알고리즘이라고 할 수 있습니다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그리고 </a:t>
            </a:r>
            <a:r>
              <a:rPr lang="en-US" altLang="ko-KR" b="0" i="0" dirty="0" err="1">
                <a:solidFill>
                  <a:srgbClr val="383838"/>
                </a:solidFill>
                <a:effectLst/>
                <a:latin typeface="-apple-system"/>
              </a:rPr>
              <a:t>LightGBM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부스팅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알고리즘을 기반으로 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머신러닝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모델이지만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노드 분할 방식의 차이를 두어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트리가 깊어 지기 위해 소요 되는 시간과 메모리를 절약 하여 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빠른 학습 속도를 제공하는 방식으로 현재 매우 널리 사용 되고 있는 모델입니다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47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지금 </a:t>
            </a:r>
            <a:r>
              <a:rPr lang="ko-KR" altLang="en-US" sz="1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부터</a:t>
            </a:r>
            <a:r>
              <a:rPr lang="ko-KR" altLang="en-US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진행할 </a:t>
            </a:r>
            <a:endParaRPr lang="en-US" altLang="ko-KR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</a:t>
            </a:r>
            <a:r>
              <a:rPr lang="ko-KR" altLang="en-US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활용한 데이터 분석은 다음의 과정을 따릅니다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lang="ko-KR" altLang="en-US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먼저 분석할 데이터를 준비하고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모델을 적용하여 파라미터를 탐색 합니다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r>
              <a:rPr lang="ko-KR" altLang="en-US" dirty="0"/>
              <a:t>탐색된 파라미터를 통해 모델을 학습하고 모델의 학습을 통해 데이터의 특성을 파악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학습된 결과를 통해 공정에서 활용 가능한 방안을 검토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7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데이터는 이전 기반 기술 발표에서 말씀 드린 바와 같이</a:t>
            </a:r>
            <a:r>
              <a:rPr lang="en-US" altLang="ko-KR" dirty="0"/>
              <a:t>, </a:t>
            </a:r>
            <a:r>
              <a:rPr lang="ko-KR" altLang="en-US" dirty="0"/>
              <a:t>제조 공정 중에 발생한 불량</a:t>
            </a:r>
            <a:r>
              <a:rPr lang="en-US" altLang="ko-KR" dirty="0"/>
              <a:t>(</a:t>
            </a:r>
            <a:r>
              <a:rPr lang="ko-KR" altLang="en-US" dirty="0"/>
              <a:t>이상치</a:t>
            </a:r>
            <a:r>
              <a:rPr lang="en-US" altLang="ko-KR" dirty="0"/>
              <a:t>)</a:t>
            </a:r>
            <a:r>
              <a:rPr lang="ko-KR" altLang="en-US" dirty="0"/>
              <a:t>를 발견하기 위한 데이터로</a:t>
            </a:r>
            <a:r>
              <a:rPr lang="en-US" altLang="ko-KR" dirty="0"/>
              <a:t>, </a:t>
            </a:r>
            <a:r>
              <a:rPr lang="ko-KR" altLang="en-US" dirty="0"/>
              <a:t>당연하게도 현재 학습 데이터 역시 양품</a:t>
            </a:r>
            <a:r>
              <a:rPr lang="en-US" altLang="ko-KR" dirty="0"/>
              <a:t>(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r>
              <a:rPr lang="ko-KR" altLang="en-US" dirty="0"/>
              <a:t>의 데이터가 훨씬 많은 구조를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그러한 이유로</a:t>
            </a:r>
            <a:r>
              <a:rPr lang="en-US" altLang="ko-KR" dirty="0"/>
              <a:t>, </a:t>
            </a:r>
            <a:r>
              <a:rPr lang="ko-KR" altLang="en-US" dirty="0"/>
              <a:t>모델 학습에 앞서</a:t>
            </a:r>
            <a:r>
              <a:rPr lang="en-US" altLang="ko-KR" dirty="0"/>
              <a:t>, </a:t>
            </a:r>
            <a:r>
              <a:rPr lang="ko-KR" altLang="en-US" dirty="0"/>
              <a:t>타겟 데이터의 불균형을 조정하기 위한 작업을 수행하였습니다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Upsampling</a:t>
            </a:r>
            <a:r>
              <a:rPr lang="en-US" altLang="ko-KR" dirty="0"/>
              <a:t> </a:t>
            </a:r>
            <a:r>
              <a:rPr lang="ko-KR" altLang="en-US" dirty="0"/>
              <a:t>기법인</a:t>
            </a:r>
            <a:r>
              <a:rPr lang="en-US" altLang="ko-KR" dirty="0"/>
              <a:t>, SMOTE</a:t>
            </a:r>
            <a:r>
              <a:rPr lang="ko-KR" altLang="en-US" dirty="0"/>
              <a:t>와  </a:t>
            </a:r>
            <a:r>
              <a:rPr lang="en-US" altLang="ko-KR" dirty="0" err="1"/>
              <a:t>Boarderline</a:t>
            </a:r>
            <a:r>
              <a:rPr lang="en-US" altLang="ko-KR" dirty="0"/>
              <a:t>-SMOTE</a:t>
            </a:r>
            <a:r>
              <a:rPr lang="ko-KR" altLang="en-US" dirty="0"/>
              <a:t>와 </a:t>
            </a:r>
            <a:r>
              <a:rPr lang="en-US" altLang="ko-KR" dirty="0" err="1"/>
              <a:t>LightGBM</a:t>
            </a:r>
            <a:r>
              <a:rPr lang="ko-KR" altLang="en-US" dirty="0"/>
              <a:t>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파라미터인 </a:t>
            </a:r>
            <a:r>
              <a:rPr lang="en-US" altLang="ko-KR" dirty="0"/>
              <a:t>‘</a:t>
            </a:r>
            <a:r>
              <a:rPr lang="en-US" altLang="ko-KR" dirty="0" err="1"/>
              <a:t>is_unbalance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en-US" altLang="ko-KR" dirty="0" err="1"/>
              <a:t>class_weight</a:t>
            </a:r>
            <a:r>
              <a:rPr lang="en-US" altLang="ko-KR" dirty="0"/>
              <a:t>’ </a:t>
            </a:r>
            <a:r>
              <a:rPr lang="ko-KR" altLang="en-US" dirty="0"/>
              <a:t>를 활용하여 결과를 비교하였</a:t>
            </a:r>
            <a:r>
              <a:rPr lang="en-US" altLang="ko-KR" dirty="0"/>
              <a:t>, </a:t>
            </a:r>
            <a:r>
              <a:rPr lang="ko-KR" altLang="en-US" dirty="0"/>
              <a:t>결과적으로는 </a:t>
            </a:r>
            <a:r>
              <a:rPr lang="en-US" altLang="ko-KR" dirty="0"/>
              <a:t>‘class weight’</a:t>
            </a:r>
            <a:r>
              <a:rPr lang="ko-KR" altLang="en-US" dirty="0"/>
              <a:t>를 적용한 학습이 가장 만족스러운 결과를 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054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학습된 결과 확인한 결과</a:t>
            </a:r>
            <a:r>
              <a:rPr lang="en-US" altLang="ko-KR" dirty="0"/>
              <a:t>, </a:t>
            </a:r>
            <a:r>
              <a:rPr lang="ko-KR" altLang="en-US" dirty="0"/>
              <a:t>비록 이상으로 예측한 결과 가운데 실제 이상치에 해당하는 정밀도는 </a:t>
            </a:r>
            <a:r>
              <a:rPr lang="en-US" altLang="ko-KR" dirty="0"/>
              <a:t>13%</a:t>
            </a:r>
            <a:r>
              <a:rPr lang="ko-KR" altLang="en-US" dirty="0"/>
              <a:t>로 낮게 나왔지만</a:t>
            </a:r>
            <a:r>
              <a:rPr lang="en-US" altLang="ko-KR" dirty="0"/>
              <a:t>, </a:t>
            </a:r>
            <a:r>
              <a:rPr lang="ko-KR" altLang="en-US" dirty="0"/>
              <a:t>실제 이상을 정확히 예상하는 재현율은 </a:t>
            </a:r>
            <a:r>
              <a:rPr lang="en-US" altLang="ko-KR" dirty="0"/>
              <a:t>80%</a:t>
            </a:r>
            <a:r>
              <a:rPr lang="ko-KR" altLang="en-US" dirty="0"/>
              <a:t>이상으로 확인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데이터 </a:t>
            </a:r>
            <a:r>
              <a:rPr lang="ko-KR" altLang="en-US" dirty="0" err="1"/>
              <a:t>분석를</a:t>
            </a:r>
            <a:r>
              <a:rPr lang="ko-KR" altLang="en-US" dirty="0"/>
              <a:t> 통해 최우선 하는 것은 불량이 관측되지 않는 것을 막는 것</a:t>
            </a:r>
            <a:r>
              <a:rPr lang="en-US" altLang="ko-KR" dirty="0"/>
              <a:t>, </a:t>
            </a:r>
            <a:r>
              <a:rPr lang="ko-KR" altLang="en-US" dirty="0"/>
              <a:t>즉 불량이 반드시 불량으로 인식 되는 것이 가장 중요하기 때문에</a:t>
            </a:r>
            <a:r>
              <a:rPr lang="en-US" altLang="ko-KR" dirty="0"/>
              <a:t>, </a:t>
            </a:r>
            <a:r>
              <a:rPr lang="ko-KR" altLang="en-US" dirty="0"/>
              <a:t>재현율을 토대로 최적 파라미터 선정과 모델 학습을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17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왼쪽의 데이터는 데이터 분할 비율을 달리하여 비교한 결과로</a:t>
            </a:r>
            <a:r>
              <a:rPr lang="en-US" altLang="ko-KR" dirty="0"/>
              <a:t>, </a:t>
            </a:r>
            <a:r>
              <a:rPr lang="ko-KR" altLang="en-US" dirty="0"/>
              <a:t>테스트데이터의 수를 변경하여도 성능이 유지되는 것을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오른 쪽의 </a:t>
            </a:r>
            <a:r>
              <a:rPr lang="en-US" altLang="ko-KR" dirty="0"/>
              <a:t>ROC</a:t>
            </a:r>
            <a:r>
              <a:rPr lang="ko-KR" altLang="en-US" dirty="0"/>
              <a:t>곡선을 통해 모델의 성능을 정량적으로 확인 할 수 있는데</a:t>
            </a:r>
            <a:r>
              <a:rPr lang="en-US" altLang="ko-KR" dirty="0"/>
              <a:t>. AUC </a:t>
            </a:r>
            <a:r>
              <a:rPr lang="ko-KR" altLang="en-US" dirty="0"/>
              <a:t>값이 </a:t>
            </a:r>
            <a:r>
              <a:rPr lang="en-US" altLang="ko-KR" dirty="0"/>
              <a:t>0.79</a:t>
            </a:r>
            <a:r>
              <a:rPr lang="ko-KR" altLang="en-US" dirty="0"/>
              <a:t>이기 때문에 해당 모델은 적정한 분류 능력을 가지고 있다고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33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one-class </a:t>
            </a:r>
            <a:r>
              <a:rPr lang="en-US" altLang="ko-KR" dirty="0" err="1"/>
              <a:t>svm</a:t>
            </a:r>
            <a:r>
              <a:rPr lang="en-US" altLang="ko-KR" dirty="0"/>
              <a:t> </a:t>
            </a:r>
            <a:r>
              <a:rPr lang="ko-KR" altLang="en-US" dirty="0"/>
              <a:t>모델에 대해서 알아보겠습니다</a:t>
            </a:r>
            <a:r>
              <a:rPr lang="en-US" altLang="ko-KR" dirty="0"/>
              <a:t>. one class </a:t>
            </a:r>
            <a:r>
              <a:rPr lang="en-US" altLang="ko-KR" dirty="0" err="1"/>
              <a:t>svm</a:t>
            </a:r>
            <a:r>
              <a:rPr lang="en-US" altLang="ko-KR" dirty="0"/>
              <a:t> </a:t>
            </a:r>
            <a:r>
              <a:rPr lang="ko-KR" altLang="en-US" dirty="0"/>
              <a:t>모델은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SVM</a:t>
            </a:r>
            <a:r>
              <a:rPr lang="ko-KR" altLang="en-US" dirty="0"/>
              <a:t>의 단일 클래스 관점으로 확장된 모델입니다</a:t>
            </a:r>
            <a:r>
              <a:rPr lang="en-US" altLang="ko-KR" dirty="0"/>
              <a:t>. SVM</a:t>
            </a:r>
            <a:r>
              <a:rPr lang="ko-KR" altLang="en-US" dirty="0"/>
              <a:t>은 데이터를 𝑁</a:t>
            </a:r>
          </a:p>
          <a:p>
            <a:r>
              <a:rPr lang="ko-KR" altLang="en-US" dirty="0"/>
              <a:t>차원으로 이동시킨 다음</a:t>
            </a:r>
            <a:r>
              <a:rPr lang="en-US" altLang="ko-KR" dirty="0"/>
              <a:t>, </a:t>
            </a:r>
            <a:r>
              <a:rPr lang="ko-KR" altLang="en-US" dirty="0"/>
              <a:t>선형 분리 과정으로 데이터를 분류합니다</a:t>
            </a:r>
            <a:r>
              <a:rPr lang="en-US" altLang="ko-KR" dirty="0"/>
              <a:t>. </a:t>
            </a:r>
            <a:r>
              <a:rPr lang="ko-KR" altLang="en-US" dirty="0"/>
              <a:t>분류 기준은 두 개의</a:t>
            </a:r>
          </a:p>
          <a:p>
            <a:r>
              <a:rPr lang="ko-KR" altLang="en-US" dirty="0"/>
              <a:t>클래스의 지지 벡터</a:t>
            </a:r>
            <a:r>
              <a:rPr lang="en-US" altLang="ko-KR" dirty="0"/>
              <a:t>(Support Vector)</a:t>
            </a:r>
            <a:r>
              <a:rPr lang="ko-KR" altLang="en-US" dirty="0"/>
              <a:t>와 결정 </a:t>
            </a:r>
            <a:r>
              <a:rPr lang="ko-KR" altLang="en-US" dirty="0" err="1"/>
              <a:t>초평면</a:t>
            </a:r>
            <a:r>
              <a:rPr lang="ko-KR" altLang="en-US" dirty="0"/>
              <a:t> 간의 거리인 마진을 최대화하는 </a:t>
            </a:r>
            <a:r>
              <a:rPr lang="ko-KR" altLang="en-US" dirty="0" err="1"/>
              <a:t>초평</a:t>
            </a:r>
            <a:endParaRPr lang="ko-KR" altLang="en-US" dirty="0"/>
          </a:p>
          <a:p>
            <a:r>
              <a:rPr lang="ko-KR" altLang="en-US" dirty="0"/>
              <a:t>면을 생성해 분류하는 것 입니다</a:t>
            </a:r>
            <a:r>
              <a:rPr lang="en-US" altLang="ko-KR" dirty="0"/>
              <a:t>.. </a:t>
            </a:r>
            <a:r>
              <a:rPr lang="ko-KR" altLang="en-US" dirty="0"/>
              <a:t>이와 같은 </a:t>
            </a:r>
            <a:r>
              <a:rPr lang="en-US" altLang="ko-KR" dirty="0"/>
              <a:t>SVM</a:t>
            </a:r>
            <a:r>
              <a:rPr lang="ko-KR" altLang="en-US" dirty="0"/>
              <a:t>의 분류는 두 개의 클래스 데이터에서는 좋은 결과를 발휘하지만</a:t>
            </a:r>
            <a:r>
              <a:rPr lang="en-US" altLang="ko-KR" dirty="0"/>
              <a:t>, </a:t>
            </a:r>
            <a:r>
              <a:rPr lang="ko-KR" altLang="en-US" dirty="0"/>
              <a:t>두 클래스 중 하나의 클래스가 극도로 적다면 불가능합니다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우리의 데이터는 </a:t>
            </a:r>
            <a:r>
              <a:rPr lang="en-US" altLang="ko-KR" dirty="0"/>
              <a:t>data imbalance</a:t>
            </a:r>
            <a:r>
              <a:rPr lang="ko-KR" altLang="en-US" dirty="0"/>
              <a:t>가 심하므로 </a:t>
            </a:r>
            <a:r>
              <a:rPr lang="en-US" altLang="ko-KR" dirty="0" err="1"/>
              <a:t>svm</a:t>
            </a:r>
            <a:r>
              <a:rPr lang="ko-KR" altLang="en-US" dirty="0"/>
              <a:t>모델은 맞지 않지만 </a:t>
            </a:r>
            <a:r>
              <a:rPr lang="en-US" altLang="ko-KR" dirty="0"/>
              <a:t>, </a:t>
            </a:r>
            <a:r>
              <a:rPr lang="ko-KR" altLang="en-US" dirty="0"/>
              <a:t>여기서 우리 데이터에 맞는 하나의 클래스가 매우 적은 이상치를 탐지하는 </a:t>
            </a:r>
            <a:r>
              <a:rPr lang="en-US" altLang="ko-KR" dirty="0"/>
              <a:t>one-class </a:t>
            </a:r>
            <a:r>
              <a:rPr lang="en-US" altLang="ko-KR" dirty="0" err="1"/>
              <a:t>svm</a:t>
            </a:r>
            <a:r>
              <a:rPr lang="en-US" altLang="ko-KR" dirty="0"/>
              <a:t> </a:t>
            </a:r>
            <a:r>
              <a:rPr lang="ko-KR" altLang="en-US" dirty="0"/>
              <a:t>모델입니다</a:t>
            </a:r>
            <a:r>
              <a:rPr lang="en-US" altLang="ko-KR" dirty="0"/>
              <a:t>. </a:t>
            </a:r>
            <a:r>
              <a:rPr lang="ko-KR" altLang="en-US" dirty="0"/>
              <a:t>데이터를 𝑁차원으로 이동 했을 때</a:t>
            </a:r>
            <a:r>
              <a:rPr lang="en-US" altLang="ko-KR" dirty="0"/>
              <a:t>, </a:t>
            </a:r>
            <a:r>
              <a:rPr lang="ko-KR" altLang="en-US" dirty="0"/>
              <a:t>원점을 이상치로 분류하여 </a:t>
            </a:r>
            <a:r>
              <a:rPr lang="en-US" altLang="ko-KR" dirty="0"/>
              <a:t>SVM</a:t>
            </a:r>
            <a:r>
              <a:rPr lang="ko-KR" altLang="en-US" dirty="0"/>
              <a:t>을 단일 클래스</a:t>
            </a:r>
            <a:r>
              <a:rPr lang="en-US" altLang="ko-KR" dirty="0"/>
              <a:t>(One-Class) </a:t>
            </a:r>
            <a:r>
              <a:rPr lang="ko-KR" altLang="en-US" dirty="0"/>
              <a:t>분류 관점으로 확장한 것 입니다</a:t>
            </a:r>
            <a:r>
              <a:rPr lang="en-US" altLang="ko-KR" dirty="0"/>
              <a:t>. </a:t>
            </a:r>
            <a:r>
              <a:rPr lang="ko-KR" altLang="en-US" dirty="0"/>
              <a:t>데이터를 𝑁차원으로 특징 공간</a:t>
            </a:r>
            <a:r>
              <a:rPr lang="en-US" altLang="ko-KR" dirty="0"/>
              <a:t>(Feature Space)</a:t>
            </a:r>
            <a:r>
              <a:rPr lang="ko-KR" altLang="en-US" dirty="0"/>
              <a:t>으로</a:t>
            </a:r>
          </a:p>
          <a:p>
            <a:r>
              <a:rPr lang="ko-KR" altLang="en-US" dirty="0"/>
              <a:t>이동했을 때</a:t>
            </a:r>
            <a:r>
              <a:rPr lang="en-US" altLang="ko-KR" dirty="0"/>
              <a:t>, </a:t>
            </a:r>
            <a:r>
              <a:rPr lang="ko-KR" altLang="en-US" dirty="0"/>
              <a:t>원점에서 가까운 데이터들은 이상치로 판별한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383A7-69C0-48A2-B6A7-C0830D9209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87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Confusion Matrix</a:t>
            </a:r>
            <a:r>
              <a:rPr lang="ko-KR" altLang="en-US" dirty="0"/>
              <a:t>를 다음과 같이 구분하여 </a:t>
            </a:r>
            <a:r>
              <a:rPr lang="en-US" altLang="ko-KR" dirty="0"/>
              <a:t>TP</a:t>
            </a:r>
            <a:r>
              <a:rPr lang="ko-KR" altLang="en-US" dirty="0"/>
              <a:t>값에 대하여 </a:t>
            </a:r>
            <a:r>
              <a:rPr lang="en-US" altLang="ko-KR" dirty="0"/>
              <a:t>Shapley value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시각화 하였습니다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오른 쪽 그림과 같이 </a:t>
            </a:r>
            <a:r>
              <a:rPr lang="en-US" altLang="ko-KR" dirty="0"/>
              <a:t>Shapley </a:t>
            </a:r>
            <a:r>
              <a:rPr lang="ko-KR" altLang="en-US" dirty="0"/>
              <a:t>값에 영향을 주는 주요 요소 들이 확인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</a:t>
            </a:r>
            <a:r>
              <a:rPr lang="en-US" altLang="ko-KR" dirty="0"/>
              <a:t>‘X3_2’</a:t>
            </a:r>
            <a:r>
              <a:rPr lang="ko-KR" altLang="en-US" dirty="0"/>
              <a:t>에 해당하는 요소의 경우</a:t>
            </a:r>
            <a:r>
              <a:rPr lang="en-US" altLang="ko-KR" dirty="0"/>
              <a:t>, </a:t>
            </a:r>
            <a:r>
              <a:rPr lang="ko-KR" altLang="en-US" dirty="0"/>
              <a:t>값이 작아 질수록 이상</a:t>
            </a:r>
            <a:r>
              <a:rPr lang="en-US" altLang="ko-KR" dirty="0"/>
              <a:t>(1)</a:t>
            </a:r>
            <a:r>
              <a:rPr lang="ko-KR" altLang="en-US" dirty="0"/>
              <a:t>로 판단 되도록 하는 요소라고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746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모델에 영향을 주는 요인을 파악하고 그중 상위 세 요소에 대해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en-US" altLang="ko-KR" dirty="0"/>
              <a:t>TP</a:t>
            </a:r>
            <a:r>
              <a:rPr lang="ko-KR" altLang="en-US" dirty="0"/>
              <a:t>케이스에서의 데이터 분포를 비교하는 밀도 </a:t>
            </a:r>
            <a:r>
              <a:rPr lang="en-US" altLang="ko-KR" dirty="0"/>
              <a:t>plot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각각의 밀도 </a:t>
            </a:r>
            <a:r>
              <a:rPr lang="en-US" altLang="ko-KR" dirty="0"/>
              <a:t>plot</a:t>
            </a:r>
            <a:r>
              <a:rPr lang="ko-KR" altLang="en-US" dirty="0"/>
              <a:t>에서 다음의 사항을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이상의 클래스에서는 </a:t>
            </a:r>
            <a:r>
              <a:rPr lang="en-US" altLang="ko-KR" dirty="0"/>
              <a:t>‘X3_2’</a:t>
            </a:r>
            <a:r>
              <a:rPr lang="ko-KR" altLang="en-US" dirty="0"/>
              <a:t>의 데이터에서 </a:t>
            </a:r>
            <a:r>
              <a:rPr lang="en-US" altLang="ko-KR" dirty="0"/>
              <a:t>0</a:t>
            </a:r>
            <a:r>
              <a:rPr lang="ko-KR" altLang="en-US" dirty="0"/>
              <a:t>을 나타내는 빈도가 전체 케이스에 비해 매우 많다는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‘X5’</a:t>
            </a:r>
            <a:r>
              <a:rPr lang="ko-KR" altLang="en-US" dirty="0"/>
              <a:t>의 데이터에서는 특정 값 이상의 데이터에서는 이상클래스가 발견 되지 않은 것을 확인 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‘X2_5’</a:t>
            </a:r>
            <a:r>
              <a:rPr lang="ko-KR" altLang="en-US" dirty="0"/>
              <a:t>의 데이터 역시 상대적으로 뚜렷하진 않지만</a:t>
            </a:r>
            <a:r>
              <a:rPr lang="en-US" altLang="ko-KR" dirty="0"/>
              <a:t>, </a:t>
            </a:r>
            <a:r>
              <a:rPr lang="ko-KR" altLang="en-US" dirty="0"/>
              <a:t>전체 데이터에 비해 </a:t>
            </a:r>
            <a:r>
              <a:rPr lang="en-US" altLang="ko-KR" dirty="0"/>
              <a:t>1</a:t>
            </a:r>
            <a:r>
              <a:rPr lang="ko-KR" altLang="en-US" dirty="0"/>
              <a:t>의 데이터의 비율이 높은 것을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이상을 통해 불량을 일으키는 보다 명확한 요인은 </a:t>
            </a:r>
            <a:r>
              <a:rPr lang="en-US" altLang="ko-KR" dirty="0"/>
              <a:t>‘X3_2’ </a:t>
            </a:r>
            <a:r>
              <a:rPr lang="ko-KR" altLang="en-US" dirty="0"/>
              <a:t>해당하는 공정과 </a:t>
            </a:r>
            <a:r>
              <a:rPr lang="en-US" altLang="ko-KR" dirty="0"/>
              <a:t>‘X5’</a:t>
            </a:r>
            <a:r>
              <a:rPr lang="ko-KR" altLang="en-US" dirty="0"/>
              <a:t>에 해당하는</a:t>
            </a:r>
            <a:r>
              <a:rPr lang="en-US" altLang="ko-KR" dirty="0"/>
              <a:t> </a:t>
            </a:r>
            <a:r>
              <a:rPr lang="ko-KR" altLang="en-US" dirty="0"/>
              <a:t>공정에서의 데이터 값으로 판단 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 </a:t>
            </a:r>
            <a:r>
              <a:rPr lang="en-US" altLang="ko-KR" dirty="0"/>
              <a:t>‘X3_2’</a:t>
            </a:r>
            <a:r>
              <a:rPr lang="ko-KR" altLang="en-US" dirty="0"/>
              <a:t>의 측정 값이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 ‘X5’</a:t>
            </a:r>
            <a:r>
              <a:rPr lang="ko-KR" altLang="en-US" dirty="0"/>
              <a:t>의 측정 데이터가 </a:t>
            </a:r>
            <a:r>
              <a:rPr lang="en-US" altLang="ko-KR" dirty="0"/>
              <a:t>3.975 </a:t>
            </a:r>
            <a:r>
              <a:rPr lang="ko-KR" altLang="en-US" dirty="0"/>
              <a:t>이하일 때 중간 단계에서 불량으로 예측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7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공정에서 수집된 데이터를 바탕으로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불량의 요인이 되는 공정을 도출할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불량을 사전에 탐색할 수 있고</a:t>
            </a:r>
            <a:r>
              <a:rPr lang="en-US" altLang="ko-KR" dirty="0"/>
              <a:t>, </a:t>
            </a:r>
            <a:r>
              <a:rPr lang="ko-KR" altLang="en-US" dirty="0"/>
              <a:t>또는 해당 공정을 개선함으로써 전반적인 생산성을 높일 수 있으리라 생각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8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one-class </a:t>
            </a:r>
            <a:r>
              <a:rPr lang="en-US" altLang="ko-KR" dirty="0" err="1"/>
              <a:t>svm</a:t>
            </a:r>
            <a:r>
              <a:rPr lang="ko-KR" altLang="en-US" dirty="0"/>
              <a:t>모델의 원리를 간단히 알아보겠습니다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/>
              <a:t>One-Class SVM</a:t>
            </a:r>
            <a:r>
              <a:rPr lang="ko-KR" altLang="en-US" dirty="0"/>
              <a:t>은 하나의 클래스만을 가지고 학습하는 모델로</a:t>
            </a:r>
            <a:r>
              <a:rPr lang="en-US" altLang="ko-KR" dirty="0"/>
              <a:t>, </a:t>
            </a:r>
            <a:r>
              <a:rPr lang="ko-KR" altLang="en-US" dirty="0"/>
              <a:t>정상 데이터만을 가지고 학습합니다</a:t>
            </a:r>
            <a:r>
              <a:rPr lang="en-US" altLang="ko-KR" dirty="0"/>
              <a:t>. </a:t>
            </a:r>
            <a:r>
              <a:rPr lang="ko-KR" altLang="en-US" dirty="0"/>
              <a:t>모델은 정상 데이터를 최대한 포함하면서</a:t>
            </a:r>
            <a:r>
              <a:rPr lang="en-US" altLang="ko-KR" dirty="0"/>
              <a:t>, </a:t>
            </a:r>
            <a:r>
              <a:rPr lang="ko-KR" altLang="en-US" dirty="0"/>
              <a:t>마진을 최대화하는 결정 경계를 찾습니다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이 경계에 가까운 일부 데이터를 </a:t>
            </a:r>
            <a:r>
              <a:rPr lang="en-US" altLang="ko-KR" dirty="0"/>
              <a:t>"</a:t>
            </a:r>
            <a:r>
              <a:rPr lang="ko-KR" altLang="en-US" dirty="0"/>
              <a:t>서포트 벡터</a:t>
            </a:r>
            <a:r>
              <a:rPr lang="en-US" altLang="ko-KR" dirty="0"/>
              <a:t>"</a:t>
            </a:r>
            <a:r>
              <a:rPr lang="ko-KR" altLang="en-US" dirty="0"/>
              <a:t>라고 합니다</a:t>
            </a:r>
            <a:r>
              <a:rPr lang="en-US" altLang="ko-KR" dirty="0"/>
              <a:t>. </a:t>
            </a:r>
            <a:r>
              <a:rPr lang="ko-KR" altLang="en-US" dirty="0"/>
              <a:t>이 서포트 벡터가 결정 경계를 결정하는 중요한 역할을 합니다</a:t>
            </a:r>
            <a:r>
              <a:rPr lang="en-US" altLang="ko-KR" dirty="0"/>
              <a:t>.</a:t>
            </a:r>
            <a:r>
              <a:rPr lang="ko-KR" altLang="en-US" dirty="0"/>
              <a:t>결정 경계로부터의 거리를 측정하여 모델은 이상치와 정상 데이터를 분류합니다</a:t>
            </a:r>
            <a:r>
              <a:rPr lang="en-US" altLang="ko-KR" dirty="0"/>
              <a:t>. </a:t>
            </a:r>
            <a:r>
              <a:rPr lang="ko-KR" altLang="en-US" dirty="0"/>
              <a:t>이상치는 결정 경계로부터 멀리 떨어져 있는 데이터로 판단되며</a:t>
            </a:r>
            <a:r>
              <a:rPr lang="en-US" altLang="ko-KR" dirty="0"/>
              <a:t>, </a:t>
            </a:r>
            <a:r>
              <a:rPr lang="ko-KR" altLang="en-US" dirty="0"/>
              <a:t>정상 데이터는 결정 경계에 가까운 데이터로 판단됩니다</a:t>
            </a:r>
            <a:r>
              <a:rPr lang="en-US" altLang="ko-KR" dirty="0"/>
              <a:t>.</a:t>
            </a:r>
            <a:r>
              <a:rPr lang="ko-KR" altLang="en-US" dirty="0"/>
              <a:t>여기서 유의할 점은</a:t>
            </a:r>
            <a:r>
              <a:rPr lang="en-US" altLang="ko-KR" dirty="0"/>
              <a:t>, </a:t>
            </a:r>
            <a:r>
              <a:rPr lang="ko-KR" altLang="en-US" dirty="0"/>
              <a:t>일반 </a:t>
            </a:r>
            <a:r>
              <a:rPr lang="en-US" altLang="ko-KR" dirty="0"/>
              <a:t>SVM</a:t>
            </a:r>
            <a:r>
              <a:rPr lang="ko-KR" altLang="en-US" dirty="0"/>
              <a:t>과는 분명한 차이를 가지고 있다는 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Binary-Classification</a:t>
            </a:r>
            <a:r>
              <a:rPr lang="ko-KR" altLang="en-US" dirty="0"/>
              <a:t>에 많이 쓰이는 </a:t>
            </a:r>
            <a:r>
              <a:rPr lang="en-US" altLang="ko-KR" dirty="0"/>
              <a:t>SVM</a:t>
            </a:r>
            <a:r>
              <a:rPr lang="ko-KR" altLang="en-US" dirty="0"/>
              <a:t>은 각 데이터들 속 </a:t>
            </a:r>
            <a:r>
              <a:rPr lang="en-US" altLang="ko-KR" dirty="0"/>
              <a:t>Support Vector </a:t>
            </a:r>
            <a:r>
              <a:rPr lang="ko-KR" altLang="en-US" dirty="0"/>
              <a:t>간의 </a:t>
            </a:r>
            <a:r>
              <a:rPr lang="en-US" altLang="ko-KR" dirty="0"/>
              <a:t>Margin</a:t>
            </a:r>
            <a:r>
              <a:rPr lang="ko-KR" altLang="en-US" dirty="0"/>
              <a:t>을 기준으로 </a:t>
            </a:r>
            <a:r>
              <a:rPr lang="en-US" altLang="ko-KR" dirty="0"/>
              <a:t>Hyper plane</a:t>
            </a:r>
            <a:r>
              <a:rPr lang="ko-KR" altLang="en-US" dirty="0"/>
              <a:t>을 나누지만</a:t>
            </a:r>
            <a:r>
              <a:rPr lang="en-US" altLang="ko-KR" dirty="0"/>
              <a:t>, OCSVM</a:t>
            </a:r>
            <a:r>
              <a:rPr lang="ko-KR" altLang="en-US" dirty="0"/>
              <a:t>은 원점을 </a:t>
            </a:r>
            <a:r>
              <a:rPr lang="ko-KR" altLang="en-US" dirty="0" err="1"/>
              <a:t>기준으로하기에</a:t>
            </a:r>
            <a:r>
              <a:rPr lang="en-US" altLang="ko-KR" dirty="0"/>
              <a:t>, </a:t>
            </a:r>
            <a:r>
              <a:rPr lang="ko-KR" altLang="en-US" dirty="0"/>
              <a:t>조건에 따라 데이터가 아무리 많아도 </a:t>
            </a:r>
            <a:r>
              <a:rPr lang="en-US" altLang="ko-KR" dirty="0"/>
              <a:t>Class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개일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383A7-69C0-48A2-B6A7-C0830D9209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6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이제 </a:t>
            </a:r>
            <a:r>
              <a:rPr lang="ko-KR" altLang="en-US" dirty="0" err="1"/>
              <a:t>파이썬에</a:t>
            </a:r>
            <a:r>
              <a:rPr lang="ko-KR" altLang="en-US" dirty="0"/>
              <a:t> 모델이 </a:t>
            </a:r>
            <a:r>
              <a:rPr lang="ko-KR" altLang="en-US" dirty="0" err="1"/>
              <a:t>쓰여질때</a:t>
            </a:r>
            <a:r>
              <a:rPr lang="ko-KR" altLang="en-US" dirty="0"/>
              <a:t> </a:t>
            </a:r>
            <a:r>
              <a:rPr lang="ko-KR" altLang="en-US" dirty="0" err="1"/>
              <a:t>하이퍼파라미터의</a:t>
            </a:r>
            <a:r>
              <a:rPr lang="ko-KR" altLang="en-US" dirty="0"/>
              <a:t> 값들이 굉장히 많은 영향을 끼친다는 것을 직접 봐서 어떤 </a:t>
            </a:r>
            <a:r>
              <a:rPr lang="ko-KR" altLang="en-US" dirty="0" err="1"/>
              <a:t>하이퍼파라미터가</a:t>
            </a:r>
            <a:r>
              <a:rPr lang="ko-KR" altLang="en-US" dirty="0"/>
              <a:t> 있는지 알아보도록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Kernel (</a:t>
            </a:r>
            <a:r>
              <a:rPr lang="ko-KR" altLang="en-US" dirty="0"/>
              <a:t>커널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ko-KR" altLang="en-US" dirty="0"/>
              <a:t>사용 가능한 커널에는 선형</a:t>
            </a:r>
            <a:r>
              <a:rPr lang="en-US" altLang="ko-KR" dirty="0"/>
              <a:t>('linear'), RBF('</a:t>
            </a:r>
            <a:r>
              <a:rPr lang="en-US" altLang="ko-KR" dirty="0" err="1"/>
              <a:t>rbf</a:t>
            </a:r>
            <a:r>
              <a:rPr lang="en-US" altLang="ko-KR" dirty="0"/>
              <a:t>'), </a:t>
            </a:r>
            <a:r>
              <a:rPr lang="ko-KR" altLang="en-US" dirty="0"/>
              <a:t>다항식</a:t>
            </a:r>
            <a:r>
              <a:rPr lang="en-US" altLang="ko-KR" dirty="0"/>
              <a:t>('poly'), </a:t>
            </a:r>
            <a:r>
              <a:rPr lang="ko-KR" altLang="en-US" dirty="0" err="1"/>
              <a:t>시그모이드</a:t>
            </a:r>
            <a:r>
              <a:rPr lang="en-US" altLang="ko-KR" dirty="0"/>
              <a:t>('sigmoid') </a:t>
            </a:r>
            <a:r>
              <a:rPr lang="ko-KR" altLang="en-US" dirty="0"/>
              <a:t>등이 있습니다</a:t>
            </a:r>
            <a:r>
              <a:rPr lang="en-US" altLang="ko-KR" dirty="0"/>
              <a:t>. </a:t>
            </a:r>
            <a:r>
              <a:rPr lang="ko-KR" altLang="en-US" dirty="0"/>
              <a:t>데이터의 특성과 문제에 따라 적절한 커널을 선택해야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Kernel Parameters (</a:t>
            </a:r>
            <a:r>
              <a:rPr lang="ko-KR" altLang="en-US" dirty="0"/>
              <a:t>커널 파라미터</a:t>
            </a:r>
            <a:r>
              <a:rPr lang="en-US" altLang="ko-KR" dirty="0"/>
              <a:t>):</a:t>
            </a:r>
            <a:r>
              <a:rPr lang="ko-KR" altLang="en-US" dirty="0"/>
              <a:t>커널에 따라 추가적인 파라미터가 필요할 수 있습니다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다항식 커널의 경우 차수</a:t>
            </a:r>
            <a:r>
              <a:rPr lang="en-US" altLang="ko-KR" dirty="0"/>
              <a:t>(degree)</a:t>
            </a:r>
            <a:r>
              <a:rPr lang="ko-KR" altLang="en-US" dirty="0"/>
              <a:t>와 계수</a:t>
            </a:r>
            <a:r>
              <a:rPr lang="en-US" altLang="ko-KR" dirty="0"/>
              <a:t>(coef0)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just" fontAlgn="base" latinLnBrk="1">
              <a:lnSpc>
                <a:spcPct val="120000"/>
              </a:lnSpc>
              <a:spcAft>
                <a:spcPts val="500"/>
              </a:spcAft>
            </a:pP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gamma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는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hyper plane</a:t>
            </a:r>
            <a:r>
              <a:rPr lang="ko-KR" altLang="ko-KR" sz="1800" kern="0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구성시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참조하는 데이터의 거리로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gamma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가 클수록 주변데이터를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Support Vector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 보고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20000"/>
              </a:lnSpc>
              <a:spcAft>
                <a:spcPts val="500"/>
              </a:spcAft>
            </a:pP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gamma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가 작을수록 </a:t>
            </a:r>
            <a:r>
              <a:rPr lang="ko-KR" altLang="ko-KR" sz="1800" kern="0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먼거리에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있는 데이터도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Support Vector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 보고 </a:t>
            </a:r>
            <a:r>
              <a:rPr lang="ko-KR" altLang="ko-KR" sz="1800" kern="0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계산하는것</a:t>
            </a:r>
            <a:r>
              <a:rPr lang="ko-KR" altLang="en-US" sz="1800" kern="0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입니다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20000"/>
              </a:lnSpc>
              <a:spcAft>
                <a:spcPts val="500"/>
              </a:spcAft>
            </a:pP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Nu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는 </a:t>
            </a:r>
            <a:r>
              <a:rPr lang="ko-KR" altLang="ko-KR" sz="1800" kern="0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라그랑주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수식에 의해 해석하면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Hyper plane 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밖에 있는 데이터의 최대 비율이라고 보면 </a:t>
            </a:r>
            <a:r>
              <a:rPr lang="ko-KR" altLang="en-US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fontAlgn="base" latinLnBrk="1">
              <a:lnSpc>
                <a:spcPct val="120000"/>
              </a:lnSpc>
              <a:spcAft>
                <a:spcPts val="500"/>
              </a:spcAft>
            </a:pP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즉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엄밀한 의미는 아니지만 </a:t>
            </a:r>
            <a:r>
              <a:rPr lang="ko-KR" altLang="ko-KR" sz="1800" kern="0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러프하게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 ＂Nu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가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10%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이다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= 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최대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10%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정도를 전체 </a:t>
            </a:r>
            <a:r>
              <a:rPr lang="ko-KR" altLang="ko-KR" sz="1800" kern="0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데이터중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Abnormal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이라고 가정하고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Hyperplane</a:t>
            </a:r>
            <a:r>
              <a:rPr lang="ko-KR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을 나누겠다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＂ </a:t>
            </a:r>
            <a:r>
              <a:rPr lang="ko-KR" altLang="en-US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라는 뜻입니다</a:t>
            </a:r>
            <a:r>
              <a:rPr lang="en-US" altLang="ko-KR" sz="1800" kern="0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383A7-69C0-48A2-B6A7-C0830D9209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2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바탕으로 모델을 적용시켜봤습니다</a:t>
            </a:r>
            <a:r>
              <a:rPr lang="en-US" altLang="ko-KR" dirty="0"/>
              <a:t>. grid search </a:t>
            </a:r>
            <a:r>
              <a:rPr lang="ko-KR" altLang="en-US" dirty="0"/>
              <a:t>와 </a:t>
            </a:r>
            <a:r>
              <a:rPr lang="en-US" altLang="ko-KR" dirty="0"/>
              <a:t>random search</a:t>
            </a:r>
            <a:r>
              <a:rPr lang="ko-KR" altLang="en-US" dirty="0"/>
              <a:t>를 통해서 어떤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사용해야 더 좋은 결과 즉</a:t>
            </a:r>
            <a:r>
              <a:rPr lang="en-US" altLang="ko-KR" dirty="0"/>
              <a:t>, </a:t>
            </a:r>
            <a:r>
              <a:rPr lang="ko-KR" altLang="en-US" dirty="0"/>
              <a:t>성능을 가질 수 있는지에 대해서 쉽게 알 수 있어서 이 알고리즘을 사용해서 모델을 학습시킨 후 결과를 얻었습니다</a:t>
            </a:r>
            <a:r>
              <a:rPr lang="en-US" altLang="ko-KR" dirty="0"/>
              <a:t>. </a:t>
            </a:r>
            <a:r>
              <a:rPr lang="ko-KR" altLang="en-US" dirty="0" err="1"/>
              <a:t>여러번의</a:t>
            </a:r>
            <a:r>
              <a:rPr lang="ko-KR" altLang="en-US" dirty="0"/>
              <a:t> 시행착오를 한 결과 </a:t>
            </a:r>
            <a:r>
              <a:rPr lang="en-US" altLang="ko-KR" dirty="0"/>
              <a:t>, </a:t>
            </a:r>
            <a:r>
              <a:rPr lang="ko-KR" altLang="en-US" dirty="0"/>
              <a:t>너무 </a:t>
            </a:r>
            <a:r>
              <a:rPr lang="en-US" altLang="ko-KR" dirty="0"/>
              <a:t>overfitting</a:t>
            </a:r>
            <a:r>
              <a:rPr lang="ko-KR" altLang="en-US" dirty="0"/>
              <a:t>이 된 모델도 있었고 반대로 </a:t>
            </a:r>
            <a:r>
              <a:rPr lang="en-US" altLang="ko-KR" dirty="0" err="1"/>
              <a:t>underfittting</a:t>
            </a:r>
            <a:r>
              <a:rPr lang="ko-KR" altLang="en-US" dirty="0"/>
              <a:t>이 된 모델도 있었습니다</a:t>
            </a:r>
            <a:r>
              <a:rPr lang="en-US" altLang="ko-KR" dirty="0"/>
              <a:t>. </a:t>
            </a:r>
            <a:r>
              <a:rPr lang="ko-KR" altLang="en-US" dirty="0"/>
              <a:t>그렇게 계속 모델을 돌려본 결과 제 기대에 미치는 결과는 나오지 못했지만 그래도 처음보다는 훨씬 좋은 결과를 도출했습니다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383A7-69C0-48A2-B6A7-C0830D9209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7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</a:p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함초롬바탕" panose="02030604000101010101" pitchFamily="18" charset="-127"/>
              </a:rPr>
              <a:t>Recall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함초롬바탕" panose="02030604000101010101" pitchFamily="18" charset="-127"/>
              </a:rPr>
              <a:t>평가는 실제 이상치 중에서 모델이 정확하게 감지한 이상치의 비율을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함초롬바탕" panose="02030604000101010101" pitchFamily="18" charset="-127"/>
              </a:rPr>
              <a:t>이 값이 높을수록 모델이 이상치를 잘 감지하는 데 성공한 것이므로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함초롬바탕" panose="02030604000101010101" pitchFamily="18" charset="-127"/>
              </a:rPr>
              <a:t>recall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함초롬바탕" panose="02030604000101010101" pitchFamily="18" charset="-127"/>
              </a:rPr>
              <a:t>성능을 높게 하는 모델을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함초롬바탕" panose="02030604000101010101" pitchFamily="18" charset="-127"/>
              </a:rPr>
              <a:t>짤려고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함초롬바탕" panose="02030604000101010101" pitchFamily="18" charset="-127"/>
              </a:rPr>
              <a:t> 노력했습니다 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en-US" altLang="ko-KR" dirty="0"/>
              <a:t>confusion matrix</a:t>
            </a:r>
            <a:r>
              <a:rPr lang="ko-KR" altLang="en-US" dirty="0"/>
              <a:t>를 통해서 어떻게 분류를 했는지 파악했습니다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383A7-69C0-48A2-B6A7-C0830D9209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78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우리의 또 다른 목적은 이상치가 </a:t>
            </a:r>
            <a:r>
              <a:rPr lang="ko-KR" altLang="en-US" dirty="0" err="1"/>
              <a:t>나왔을때</a:t>
            </a:r>
            <a:r>
              <a:rPr lang="ko-KR" altLang="en-US" dirty="0"/>
              <a:t> 어느 부분에서 잘못된 부분이 있느냐 였습니다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feature importance</a:t>
            </a:r>
            <a:r>
              <a:rPr lang="ko-KR" altLang="en-US" dirty="0"/>
              <a:t>를 통해서 어떤 부분에서 잘못되었는지 알 수 있도록 하는 것이 또 다른 </a:t>
            </a:r>
            <a:r>
              <a:rPr lang="ko-KR" altLang="en-US" dirty="0" err="1"/>
              <a:t>목적이였습니다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one-class </a:t>
            </a:r>
            <a:r>
              <a:rPr lang="en-US" altLang="ko-KR" dirty="0" err="1"/>
              <a:t>svm</a:t>
            </a:r>
            <a:r>
              <a:rPr lang="ko-KR" altLang="en-US" dirty="0"/>
              <a:t>모델은 정상 데이터에 대한 경계를 찾는 것이 주된 목표입니다</a:t>
            </a:r>
            <a:r>
              <a:rPr lang="en-US" altLang="ko-KR" dirty="0"/>
              <a:t>. </a:t>
            </a:r>
            <a:r>
              <a:rPr lang="ko-KR" altLang="en-US" dirty="0"/>
              <a:t>이상치의 정확한 클래스나 특성을 구분하는 것보다는 정상 데이터와의 경계를 얼마나 찾는 것이 중요하므로 어떤 </a:t>
            </a:r>
            <a:r>
              <a:rPr lang="en-US" altLang="ko-KR" dirty="0"/>
              <a:t>feature</a:t>
            </a:r>
            <a:r>
              <a:rPr lang="ko-KR" altLang="en-US" dirty="0"/>
              <a:t>의 문제가 있는지 찾기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이번 결과값에서도 나왔듯이 이 모델은 정상 데이터의 영역을 모델링하고 </a:t>
            </a:r>
            <a:r>
              <a:rPr lang="en-US" altLang="ko-KR" dirty="0"/>
              <a:t>, </a:t>
            </a:r>
            <a:r>
              <a:rPr lang="ko-KR" altLang="en-US" dirty="0"/>
              <a:t>이상치를 탐지하기위해 사용되는 것입니다</a:t>
            </a:r>
            <a:r>
              <a:rPr lang="en-US" altLang="ko-KR" dirty="0"/>
              <a:t>. </a:t>
            </a:r>
            <a:r>
              <a:rPr lang="ko-KR" altLang="en-US" dirty="0"/>
              <a:t>따라서 정상 데이터를 모델링 하는 데 초점을 맞추기 때문에 이상치의 특성을 강조하기 보다는 정상 데이터의 특성을 파악하는 데에 집중합니다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383A7-69C0-48A2-B6A7-C0830D9209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9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진행한 모델은 </a:t>
            </a:r>
            <a:r>
              <a:rPr lang="en-US" altLang="ko-KR" dirty="0"/>
              <a:t>Isolation Forest</a:t>
            </a:r>
            <a:r>
              <a:rPr lang="ko-KR" altLang="en-US" dirty="0"/>
              <a:t>모델입니다</a:t>
            </a:r>
            <a:r>
              <a:rPr lang="en-US" altLang="ko-KR" dirty="0"/>
              <a:t>. Isolation Forest</a:t>
            </a:r>
            <a:r>
              <a:rPr lang="ko-KR" altLang="en-US" dirty="0"/>
              <a:t>는 </a:t>
            </a:r>
            <a:r>
              <a:rPr lang="en-US" altLang="ko-KR" dirty="0"/>
              <a:t>Anomaly Detection</a:t>
            </a:r>
            <a:r>
              <a:rPr lang="ko-KR" altLang="en-US" dirty="0"/>
              <a:t>을 위한 기계 학습 알고리즘 중 하나로</a:t>
            </a:r>
            <a:r>
              <a:rPr lang="en-US" altLang="ko-KR" dirty="0"/>
              <a:t>, </a:t>
            </a:r>
            <a:r>
              <a:rPr lang="ko-KR" altLang="en-US" dirty="0"/>
              <a:t>데이터셋에서 이상치를 식별하는 데 사용됩니다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5A12B-5A0C-459B-88E6-280AB2212B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7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Isolation Forest</a:t>
            </a:r>
            <a:r>
              <a:rPr lang="ko-KR" altLang="en-US" dirty="0"/>
              <a:t>는 </a:t>
            </a:r>
            <a:r>
              <a:rPr lang="en-US" altLang="ko-KR" dirty="0"/>
              <a:t>tree</a:t>
            </a:r>
            <a:r>
              <a:rPr lang="ko-KR" altLang="en-US" dirty="0"/>
              <a:t>기반으로 구현되며 랜덤으로 데이터를 </a:t>
            </a:r>
            <a:r>
              <a:rPr lang="en-US" altLang="ko-KR" dirty="0"/>
              <a:t>split</a:t>
            </a:r>
            <a:r>
              <a:rPr lang="ko-KR" altLang="en-US" dirty="0"/>
              <a:t>하여 모든 관측치를 고립시키며 구현됩니다</a:t>
            </a:r>
            <a:r>
              <a:rPr lang="en-US" altLang="ko-KR" dirty="0"/>
              <a:t>. Isolation Forest</a:t>
            </a:r>
            <a:r>
              <a:rPr lang="ko-KR" altLang="en-US" dirty="0"/>
              <a:t>의 컨셉은 </a:t>
            </a:r>
            <a:r>
              <a:rPr lang="en-US" altLang="ko-KR" dirty="0"/>
              <a:t>＂</a:t>
            </a:r>
            <a:r>
              <a:rPr lang="ko-KR" altLang="en-US" dirty="0"/>
              <a:t>각 관측치를 고립시키는 것은 이상치가 정상 데이터보다 쉽다</a:t>
            </a:r>
            <a:r>
              <a:rPr lang="en-US" altLang="ko-KR" dirty="0"/>
              <a:t>”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첫 번째 그림은 정상 데이터를 분리하는 경우입니다</a:t>
            </a:r>
            <a:r>
              <a:rPr lang="en-US" altLang="ko-KR" dirty="0"/>
              <a:t>. </a:t>
            </a:r>
            <a:r>
              <a:rPr lang="ko-KR" altLang="en-US" dirty="0" err="1"/>
              <a:t>컨셉에서와</a:t>
            </a:r>
            <a:r>
              <a:rPr lang="ko-KR" altLang="en-US" dirty="0"/>
              <a:t> 같이 정상 데이터를 분리하기 위해서는 </a:t>
            </a:r>
            <a:r>
              <a:rPr lang="en-US" altLang="ko-KR" dirty="0"/>
              <a:t>7</a:t>
            </a:r>
            <a:r>
              <a:rPr lang="ko-KR" altLang="en-US" dirty="0"/>
              <a:t>번의 </a:t>
            </a:r>
            <a:r>
              <a:rPr lang="en-US" altLang="ko-KR" dirty="0"/>
              <a:t>split</a:t>
            </a:r>
            <a:r>
              <a:rPr lang="ko-KR" altLang="en-US" dirty="0"/>
              <a:t>이 필요했습니다 하지만 오른쪽 그림인 이상치를 분리하기 위해서는 약 </a:t>
            </a:r>
            <a:r>
              <a:rPr lang="en-US" altLang="ko-KR" dirty="0"/>
              <a:t>3</a:t>
            </a:r>
            <a:r>
              <a:rPr lang="ko-KR" altLang="en-US" dirty="0"/>
              <a:t>번의 </a:t>
            </a:r>
            <a:r>
              <a:rPr lang="en-US" altLang="ko-KR" dirty="0"/>
              <a:t>split</a:t>
            </a:r>
            <a:r>
              <a:rPr lang="ko-KR" altLang="en-US" dirty="0"/>
              <a:t>만이 필요했습니다</a:t>
            </a:r>
            <a:r>
              <a:rPr lang="en-US" altLang="ko-KR" dirty="0"/>
              <a:t>. </a:t>
            </a:r>
            <a:r>
              <a:rPr lang="ko-KR" altLang="en-US" dirty="0"/>
              <a:t>이처럼 </a:t>
            </a:r>
            <a:r>
              <a:rPr lang="en-US" altLang="ko-KR" dirty="0"/>
              <a:t>Isolation Forest</a:t>
            </a:r>
            <a:r>
              <a:rPr lang="ko-KR" altLang="en-US" dirty="0"/>
              <a:t>는 </a:t>
            </a:r>
            <a:r>
              <a:rPr lang="ko-KR" altLang="en-US" dirty="0" err="1"/>
              <a:t>랜덤포레스트가</a:t>
            </a:r>
            <a:r>
              <a:rPr lang="ko-KR" altLang="en-US" dirty="0"/>
              <a:t> 의사결정나무를 여러 번 반복하여 앙상블 하듯이</a:t>
            </a:r>
            <a:r>
              <a:rPr lang="en-US" altLang="ko-KR" dirty="0"/>
              <a:t>, </a:t>
            </a:r>
            <a:r>
              <a:rPr lang="en-US" altLang="ko-KR" dirty="0" err="1"/>
              <a:t>iTree</a:t>
            </a:r>
            <a:r>
              <a:rPr lang="ko-KR" altLang="en-US" dirty="0"/>
              <a:t>를 여러 번 반복하여 앙상블을 하는 방법으로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5A12B-5A0C-459B-88E6-280AB2212B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1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E66EE-7364-4AAB-933C-3CDF0647D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B78D6F-9F46-49EF-89ED-8DA32EB8B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4BAB4-B387-493F-8178-3886F802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2C9B2-21FC-4570-BC10-93646448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B1A92A-5948-4B61-A441-2FA2558A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48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E3F37-4A91-44BB-8048-A72BF566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68D38D-E130-4F1A-83DC-E62C60067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5F183-83BE-4438-AD3D-D34B15F9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DA14C-6550-4F2D-95EF-E286459ED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B85E-0A58-4DE4-8A9C-CADCB155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87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B5E658-8522-4F5A-9330-C2AD09DC0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39429-1396-408E-B0F3-A2B90562A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784874-F6F8-40EA-A453-40BF1AB8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2804CD-1FB9-4447-A3FA-1DFBFAD0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8F2941-5254-4A5A-94A0-FDAFE646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DB266-DD7C-4BC4-8CAE-DC37A6F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8341E-FD18-471C-AE85-CA1D89D8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66313-22E9-4659-9AA8-55D4DF1A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023792-A939-4117-93DA-642A3314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C93AD2-C7ED-4E99-BE27-000A5BF4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10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998F5-B388-4404-A4D0-5C97ACB7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CE3B5B-A453-4B9E-8904-837E6D9D8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A8F0A-720B-44B4-AC91-31038C65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705E9-CA99-4503-A888-0BF628775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18ABB-2359-4E54-8E48-A01316F7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5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608B0-EEB9-4657-B9CE-EB9CEB73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5FECB-D7DC-4550-9E2A-F5BC41706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469E09-8735-4E83-B272-2FB1ECFEC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18439C-41BF-4296-AE93-EFE70030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B7236B-6BA0-4B82-9E91-07D1A2D2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4F01A-6026-4F3D-894A-3B49BDC7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7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E26D3-7BA1-4BBF-8385-52B55065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70454-CB58-4E8E-9475-2BD9EACD2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B1943B-6271-4AF9-955E-041EB66E9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E8A15C-9206-4D2B-9809-C0E47190F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B5EFBD-D8A3-40B5-8B93-C40D7EAAC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1DA7FD-E44D-4D65-A1A9-83AC0376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AF27F-D2DB-4DBF-B1E3-556C1552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5A3435-3D72-4CB3-B49D-12FD1C79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885AD-C9E4-4F44-971D-9DB20ABC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8EE8B5-4DD3-462C-855C-131DB840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C984F9-A523-4D80-A197-6836EA88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C4E2F7-94F7-4690-B7FC-B4C0B567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8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9C0116-56FE-419D-8704-099B39C8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D2016B-29C3-4871-B146-71257C10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AC5A5-1BC5-45E5-BCDC-F8815022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74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AD6D7-6A15-4566-9A2C-21B2BCCC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F4A16-05CE-46C9-A077-A4542CF62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F8F063-377D-4B85-895D-BE7898B0B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3E97DE-3E54-4632-8F59-222C585F5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0B5AB-7E0A-4FFB-A5E1-D7516660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4DB695-0B15-43A0-9964-685842BD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0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78C67-AFAE-48BE-80B5-427F9575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2CBD3D-91FA-475A-9B1C-4DC22E468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1072F5-78E4-4FC2-8E7C-865039901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CDA0AF-DF50-4A38-BD39-10A972FF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BDB96-B039-44CC-8FEA-EF67A1FB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611FE-31AF-4D29-A9C7-312E443C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23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7B1788-368F-4FDE-A031-7E9CF6B5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10FED-53B9-4C5D-8C4E-BAEEFC60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9AEF5-E571-4200-AD8A-451A4A23C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03CA00-5D05-44AB-B3A6-9D7047EE3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338CD3-6865-4E28-A6A9-327C04E72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9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CCCA982-F2D8-40B5-882A-CB277F8BF035}"/>
              </a:ext>
            </a:extLst>
          </p:cNvPr>
          <p:cNvSpPr txBox="1"/>
          <p:nvPr/>
        </p:nvSpPr>
        <p:spPr>
          <a:xfrm>
            <a:off x="419232" y="1796023"/>
            <a:ext cx="113535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머신러닝을</a:t>
            </a:r>
            <a:r>
              <a:rPr lang="ko-KR" altLang="en-US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활용한 스마트폰 불량품 탐지</a:t>
            </a:r>
            <a:endParaRPr lang="en-US" altLang="ko-KR" sz="40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응용 프로젝트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533DA9-9B95-458B-88D1-48CA58CD1CE4}"/>
              </a:ext>
            </a:extLst>
          </p:cNvPr>
          <p:cNvSpPr/>
          <p:nvPr/>
        </p:nvSpPr>
        <p:spPr>
          <a:xfrm>
            <a:off x="335081" y="1533838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EF6A4-86A2-4124-B7D1-275799D373D2}"/>
              </a:ext>
            </a:extLst>
          </p:cNvPr>
          <p:cNvSpPr txBox="1"/>
          <p:nvPr/>
        </p:nvSpPr>
        <p:spPr>
          <a:xfrm>
            <a:off x="7242586" y="3429000"/>
            <a:ext cx="49494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팀장 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김시우</a:t>
            </a:r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팀원 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남도형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b="1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손찬홍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정원석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황지영</a:t>
            </a:r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5AE094-70D8-44CD-9E1F-9C7359757065}"/>
              </a:ext>
            </a:extLst>
          </p:cNvPr>
          <p:cNvSpPr/>
          <p:nvPr/>
        </p:nvSpPr>
        <p:spPr>
          <a:xfrm>
            <a:off x="335081" y="3231151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849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One-class SVM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39284"/>
            <a:ext cx="11049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모델 구현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2DD255-9886-4B10-DE50-7455534B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0" y="2104401"/>
            <a:ext cx="5194938" cy="3871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37F418-81B0-74C9-36F3-1D41E8249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712" y="2104401"/>
            <a:ext cx="5663148" cy="38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00"/>
    </mc:Choice>
    <mc:Fallback xmlns="">
      <p:transition spd="slow" advTm="474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One-class SVM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39284"/>
            <a:ext cx="1104929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성능평가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accuracy,recall,f1 score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등을 통한 분류 확인</a:t>
            </a:r>
            <a:endParaRPr lang="ko-KR" altLang="en-US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59D018-B5A1-E41E-F432-FD9C0108D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94" y="2577861"/>
            <a:ext cx="5364945" cy="37470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B9CDDA-FF6B-624C-823C-061FA272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29" y="2577860"/>
            <a:ext cx="5281118" cy="37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84"/>
    </mc:Choice>
    <mc:Fallback xmlns="">
      <p:transition spd="slow" advTm="3738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69361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MODELING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64074"/>
            <a:ext cx="11049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한계점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697DF2-C72F-AE15-A8D6-0692CF8A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6" y="1919032"/>
            <a:ext cx="7056732" cy="3482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FBAFA-866B-E343-0250-7E4D995D823A}"/>
              </a:ext>
            </a:extLst>
          </p:cNvPr>
          <p:cNvSpPr txBox="1"/>
          <p:nvPr/>
        </p:nvSpPr>
        <p:spPr>
          <a:xfrm>
            <a:off x="8139324" y="1966327"/>
            <a:ext cx="367753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Svm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모델의 기본 설계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해당 모델의 주요 목적이 이상치를 식별하기위한 것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38986C-4BCC-F333-CC72-6C74D2D17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048" y="1067750"/>
            <a:ext cx="2591025" cy="52582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156AF0-0C22-36BC-5DCF-D1A5B6249B3D}"/>
              </a:ext>
            </a:extLst>
          </p:cNvPr>
          <p:cNvCxnSpPr/>
          <p:nvPr/>
        </p:nvCxnSpPr>
        <p:spPr>
          <a:xfrm flipV="1">
            <a:off x="1543665" y="1366430"/>
            <a:ext cx="993058" cy="8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1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01"/>
    </mc:Choice>
    <mc:Fallback xmlns="">
      <p:transition spd="slow" advTm="9090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F561B-39CC-AD2D-6ACA-277E1AFC2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" y="19481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Isolation Forest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37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3"/>
    </mc:Choice>
    <mc:Fallback xmlns="">
      <p:transition spd="slow" advTm="1711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Isolation Forest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BE5FA8-5D94-0A47-245D-5F936D00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172" y="2125378"/>
            <a:ext cx="7560712" cy="3774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1C888-AE76-00E3-5225-AA5511B97E83}"/>
              </a:ext>
            </a:extLst>
          </p:cNvPr>
          <p:cNvSpPr txBox="1"/>
          <p:nvPr/>
        </p:nvSpPr>
        <p:spPr>
          <a:xfrm>
            <a:off x="302196" y="1242457"/>
            <a:ext cx="115146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Unsupervised Anomaly Detection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중 하나로 현재 갖고 있는 데이터 중 이상치를 탐지할 때 주로 사용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4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0"/>
    </mc:Choice>
    <mc:Fallback xmlns="">
      <p:transition spd="slow" advTm="4283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Isolation Forest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A855E-3BAB-7E35-F156-3720AFA531C2}"/>
              </a:ext>
            </a:extLst>
          </p:cNvPr>
          <p:cNvSpPr txBox="1"/>
          <p:nvPr/>
        </p:nvSpPr>
        <p:spPr>
          <a:xfrm>
            <a:off x="5497991" y="3433482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Test Report 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24EBF-AB4A-41E3-6235-B99CBB523311}"/>
              </a:ext>
            </a:extLst>
          </p:cNvPr>
          <p:cNvSpPr txBox="1"/>
          <p:nvPr/>
        </p:nvSpPr>
        <p:spPr>
          <a:xfrm>
            <a:off x="5335785" y="6290393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Validation report &gt;</a:t>
            </a:r>
            <a:endParaRPr lang="ko-KR" altLang="en-US" sz="12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ADB1FFB-FCFE-D9B9-357F-7A2E4289E9F5}"/>
              </a:ext>
            </a:extLst>
          </p:cNvPr>
          <p:cNvGraphicFramePr>
            <a:graphicFrameLocks noGrp="1"/>
          </p:cNvGraphicFramePr>
          <p:nvPr/>
        </p:nvGraphicFramePr>
        <p:xfrm>
          <a:off x="2514210" y="1011135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19F133-FE87-0B2C-DCA3-E7F1E692C6B0}"/>
              </a:ext>
            </a:extLst>
          </p:cNvPr>
          <p:cNvGraphicFramePr>
            <a:graphicFrameLocks noGrp="1"/>
          </p:cNvGraphicFramePr>
          <p:nvPr/>
        </p:nvGraphicFramePr>
        <p:xfrm>
          <a:off x="2514210" y="3887917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2"/>
    </mc:Choice>
    <mc:Fallback xmlns="">
      <p:transition spd="slow" advTm="332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Isolation Forest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1C888-AE76-00E3-5225-AA5511B97E83}"/>
              </a:ext>
            </a:extLst>
          </p:cNvPr>
          <p:cNvSpPr txBox="1"/>
          <p:nvPr/>
        </p:nvSpPr>
        <p:spPr>
          <a:xfrm>
            <a:off x="302196" y="1242457"/>
            <a:ext cx="115146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Receiver Operating Characteristic Curve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1BD8C4-A916-BCA6-9A80-45685C61B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40" y="1967780"/>
            <a:ext cx="56673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91"/>
    </mc:Choice>
    <mc:Fallback xmlns="">
      <p:transition spd="slow" advTm="2439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Isolation Forest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1C888-AE76-00E3-5225-AA5511B97E83}"/>
              </a:ext>
            </a:extLst>
          </p:cNvPr>
          <p:cNvSpPr txBox="1"/>
          <p:nvPr/>
        </p:nvSpPr>
        <p:spPr>
          <a:xfrm>
            <a:off x="302196" y="1242457"/>
            <a:ext cx="115146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첫 번째 결정 트리 시각화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4413F2-2E40-7E37-E263-09D5580D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87" y="1775971"/>
            <a:ext cx="62960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4"/>
    </mc:Choice>
    <mc:Fallback xmlns="">
      <p:transition spd="slow" advTm="1421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Isolation Forest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1C888-AE76-00E3-5225-AA5511B97E83}"/>
              </a:ext>
            </a:extLst>
          </p:cNvPr>
          <p:cNvSpPr txBox="1"/>
          <p:nvPr/>
        </p:nvSpPr>
        <p:spPr>
          <a:xfrm>
            <a:off x="302196" y="1242457"/>
            <a:ext cx="115146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시사점 및 한계점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2558B-D8A6-D4FD-CDE1-50DD6428C259}"/>
              </a:ext>
            </a:extLst>
          </p:cNvPr>
          <p:cNvSpPr txBox="1"/>
          <p:nvPr/>
        </p:nvSpPr>
        <p:spPr>
          <a:xfrm>
            <a:off x="886406" y="2172673"/>
            <a:ext cx="97784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Isolation Forest model</a:t>
            </a:r>
            <a:r>
              <a:rPr lang="ko-KR" altLang="en-US" dirty="0"/>
              <a:t>은 현재 이상치 탐지 작업에서 높은 정확도를 보이지만 재현율과 </a:t>
            </a:r>
            <a:r>
              <a:rPr lang="en-US" altLang="ko-KR" dirty="0"/>
              <a:t>F1</a:t>
            </a:r>
            <a:r>
              <a:rPr lang="ko-KR" altLang="en-US" dirty="0"/>
              <a:t>점수가 낮은 편이다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하이퍼파라미터를</a:t>
            </a:r>
            <a:r>
              <a:rPr lang="ko-KR" altLang="en-US" dirty="0"/>
              <a:t> 적절하게 조정하여 성능을 향상시켜야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Isolation Forest</a:t>
            </a:r>
            <a:r>
              <a:rPr lang="ko-KR" altLang="en-US" dirty="0"/>
              <a:t>는 이상치를 식별하기 위한 과정을 제공하지만</a:t>
            </a:r>
            <a:r>
              <a:rPr lang="en-US" altLang="ko-KR" dirty="0"/>
              <a:t>, </a:t>
            </a:r>
            <a:r>
              <a:rPr lang="ko-KR" altLang="en-US" dirty="0"/>
              <a:t>이상치가 왜 이상하다고 판단되었는지에 대한 설명을 제공하지 않는다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이러한 한계점을 고려하여 다른 이상치 탐지 기법과 결합하는 방법으로 더 나은 결과를 얻어야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892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27"/>
    </mc:Choice>
    <mc:Fallback xmlns="">
      <p:transition spd="slow" advTm="4042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43F21-B026-3D88-DABE-8CBB11554CF8}"/>
              </a:ext>
            </a:extLst>
          </p:cNvPr>
          <p:cNvSpPr txBox="1"/>
          <p:nvPr/>
        </p:nvSpPr>
        <p:spPr>
          <a:xfrm>
            <a:off x="419232" y="1910324"/>
            <a:ext cx="11353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err="1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 Bold" panose="00000800000000000000" pitchFamily="2" charset="-127"/>
              </a:rPr>
              <a:t>LightGBM</a:t>
            </a:r>
            <a:r>
              <a:rPr lang="en-US" altLang="ko-KR" sz="4000" b="1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b="1" dirty="0"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 Bold" panose="00000800000000000000" pitchFamily="2" charset="-127"/>
              </a:rPr>
              <a:t>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90DA0C-F0DD-7907-1373-B3E9CE4808A8}"/>
              </a:ext>
            </a:extLst>
          </p:cNvPr>
          <p:cNvSpPr/>
          <p:nvPr/>
        </p:nvSpPr>
        <p:spPr>
          <a:xfrm>
            <a:off x="335081" y="1533838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171952-EDF4-4B7B-B069-64CC77BEDEC7}"/>
              </a:ext>
            </a:extLst>
          </p:cNvPr>
          <p:cNvSpPr/>
          <p:nvPr/>
        </p:nvSpPr>
        <p:spPr>
          <a:xfrm>
            <a:off x="335081" y="3231151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00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목 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5459C-FA8D-4C47-97C6-5411764261A1}"/>
              </a:ext>
            </a:extLst>
          </p:cNvPr>
          <p:cNvSpPr txBox="1"/>
          <p:nvPr/>
        </p:nvSpPr>
        <p:spPr>
          <a:xfrm>
            <a:off x="1446939" y="2587551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5C9756-7B87-999A-7C1D-B89861EB296A}"/>
              </a:ext>
            </a:extLst>
          </p:cNvPr>
          <p:cNvSpPr txBox="1"/>
          <p:nvPr/>
        </p:nvSpPr>
        <p:spPr>
          <a:xfrm>
            <a:off x="3996703" y="3362501"/>
            <a:ext cx="13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005381"/>
            <a:ext cx="11049294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프로젝트 개요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         - 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프로젝트 팀 구성 및 역할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          -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프로젝트 진행 절차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기반 프로젝트 내용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One-class SVM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모델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Iforest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모델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Light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GBM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 모델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결론 및 향후 계획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351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이란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5D2AD-A1E7-8731-A3D2-5CF6FB26AA1F}"/>
              </a:ext>
            </a:extLst>
          </p:cNvPr>
          <p:cNvSpPr txBox="1"/>
          <p:nvPr/>
        </p:nvSpPr>
        <p:spPr>
          <a:xfrm>
            <a:off x="3751124" y="2734805"/>
            <a:ext cx="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도금액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2247AC-C9BE-6904-F203-B94607FD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6" y="1818948"/>
            <a:ext cx="6080233" cy="220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F78924-C2D3-EE83-7E4C-AC6D2C14A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11793" r="5705" b="11793"/>
          <a:stretch/>
        </p:blipFill>
        <p:spPr bwMode="auto">
          <a:xfrm>
            <a:off x="1531272" y="4130799"/>
            <a:ext cx="3534160" cy="22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F4242F-9B3B-5ADE-C868-8D7E2A2F08F6}"/>
              </a:ext>
            </a:extLst>
          </p:cNvPr>
          <p:cNvSpPr txBox="1"/>
          <p:nvPr/>
        </p:nvSpPr>
        <p:spPr>
          <a:xfrm>
            <a:off x="302196" y="125574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GBM(</a:t>
            </a:r>
            <a:r>
              <a:rPr lang="en-US" altLang="ko-KR" b="0" i="0" dirty="0">
                <a:solidFill>
                  <a:srgbClr val="383838"/>
                </a:solidFill>
                <a:effectLst/>
                <a:latin typeface="-apple-system"/>
              </a:rPr>
              <a:t>Gradient Boosting Machine)</a:t>
            </a:r>
            <a:r>
              <a:rPr lang="ko-KR" altLang="en-US" b="0" i="0" dirty="0">
                <a:solidFill>
                  <a:srgbClr val="383838"/>
                </a:solidFill>
                <a:effectLst/>
                <a:latin typeface="-apple-system"/>
              </a:rPr>
              <a:t>의 학습 과정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C3E7C-514C-4313-E9A2-0373B27C1024}"/>
              </a:ext>
            </a:extLst>
          </p:cNvPr>
          <p:cNvSpPr txBox="1"/>
          <p:nvPr/>
        </p:nvSpPr>
        <p:spPr>
          <a:xfrm>
            <a:off x="2080807" y="6178748"/>
            <a:ext cx="248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경사하강법</a:t>
            </a:r>
            <a:r>
              <a:rPr lang="ko-KR" altLang="en-US" sz="1400" dirty="0"/>
              <a:t> </a:t>
            </a:r>
            <a:r>
              <a:rPr lang="en-US" altLang="ko-KR" sz="1400" dirty="0"/>
              <a:t>(gradient descent)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B3B7B3-E969-F776-191C-CA6C95AC9A98}"/>
              </a:ext>
            </a:extLst>
          </p:cNvPr>
          <p:cNvSpPr txBox="1"/>
          <p:nvPr/>
        </p:nvSpPr>
        <p:spPr>
          <a:xfrm>
            <a:off x="7420776" y="1255744"/>
            <a:ext cx="405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GMB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 err="1"/>
              <a:t>LightGBM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EC33248-1873-C528-7D48-F1D3C06D1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457" y="2198015"/>
            <a:ext cx="3247140" cy="123098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91F7A0C-3902-D8B2-97CF-532401C80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457" y="4391972"/>
            <a:ext cx="4677745" cy="16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85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E09CAC-2782-7622-07CB-B15A8830C6D1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52A72D-1DE4-F99F-E324-60C745BF099E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B41DA5-AF30-686B-DB9D-FCEC28974D09}"/>
              </a:ext>
            </a:extLst>
          </p:cNvPr>
          <p:cNvSpPr/>
          <p:nvPr/>
        </p:nvSpPr>
        <p:spPr>
          <a:xfrm>
            <a:off x="357503" y="1289752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ea typeface="돋움" panose="020B0600000101010101" pitchFamily="50" charset="-127"/>
              </a:rPr>
              <a:t>데이터 준비</a:t>
            </a:r>
            <a:endParaRPr lang="en-US" altLang="ko-KR" sz="2800" b="1" i="0" dirty="0">
              <a:solidFill>
                <a:schemeClr val="bg1"/>
              </a:solidFill>
              <a:effectLst/>
              <a:ea typeface="돋움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01ABE2-2D96-7538-23D4-F5417CFE9CFA}"/>
              </a:ext>
            </a:extLst>
          </p:cNvPr>
          <p:cNvSpPr/>
          <p:nvPr/>
        </p:nvSpPr>
        <p:spPr>
          <a:xfrm>
            <a:off x="357503" y="2279051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a typeface="돋움" panose="020B0600000101010101" pitchFamily="50" charset="-127"/>
              </a:rPr>
              <a:t>파라미터 탐색</a:t>
            </a:r>
            <a:endParaRPr lang="en-US" altLang="ko-KR" sz="2800" b="1" dirty="0">
              <a:ea typeface="돋움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1A304CD-A282-FBEA-3B34-C72784944924}"/>
              </a:ext>
            </a:extLst>
          </p:cNvPr>
          <p:cNvSpPr/>
          <p:nvPr/>
        </p:nvSpPr>
        <p:spPr>
          <a:xfrm>
            <a:off x="357503" y="3339450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a typeface="돋움" panose="020B0600000101010101" pitchFamily="50" charset="-127"/>
              </a:rPr>
              <a:t>모델 학습</a:t>
            </a:r>
            <a:endParaRPr lang="en-US" altLang="ko-KR" sz="2800" b="1" dirty="0">
              <a:ea typeface="돋움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383C1F-CE71-EA4B-CF93-185680130719}"/>
              </a:ext>
            </a:extLst>
          </p:cNvPr>
          <p:cNvSpPr/>
          <p:nvPr/>
        </p:nvSpPr>
        <p:spPr>
          <a:xfrm>
            <a:off x="357503" y="4399849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a typeface="돋움" panose="020B0600000101010101" pitchFamily="50" charset="-127"/>
              </a:rPr>
              <a:t>학습 결과 확인</a:t>
            </a:r>
            <a:endParaRPr lang="en-US" altLang="ko-KR" sz="2800" b="1" dirty="0">
              <a:ea typeface="돋움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7BA570-DA9F-7376-EBFC-6A9C413DF9BD}"/>
              </a:ext>
            </a:extLst>
          </p:cNvPr>
          <p:cNvSpPr/>
          <p:nvPr/>
        </p:nvSpPr>
        <p:spPr>
          <a:xfrm>
            <a:off x="357503" y="5484886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a typeface="돋움" panose="020B0600000101010101" pitchFamily="50" charset="-127"/>
              </a:rPr>
              <a:t>학습 결과의 활용</a:t>
            </a:r>
            <a:endParaRPr lang="en-US" altLang="ko-KR" sz="2800" b="1" dirty="0">
              <a:ea typeface="돋움" panose="020B0600000101010101" pitchFamily="50" charset="-127"/>
            </a:endParaRPr>
          </a:p>
        </p:txBody>
      </p:sp>
      <p:pic>
        <p:nvPicPr>
          <p:cNvPr id="4098" name="Picture 2" descr="Automated visual quality inspection using AI/ML in manufacturing industries  that reduces scrap/rework costs - KR Architecture World">
            <a:extLst>
              <a:ext uri="{FF2B5EF4-FFF2-40B4-BE49-F238E27FC236}">
                <a16:creationId xmlns:a16="http://schemas.microsoft.com/office/drawing/2014/main" id="{791B7A86-2108-8DE0-6C73-83AB6C877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11" y="1942538"/>
            <a:ext cx="7177286" cy="357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13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E09CAC-2782-7622-07CB-B15A8830C6D1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데이터의 준비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52A72D-1DE4-F99F-E324-60C745BF099E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CA1465E-BE90-380C-A12E-242B528A8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7" y="2204359"/>
            <a:ext cx="4790132" cy="366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C67AE5-291F-D171-1FCA-59003198D57B}"/>
              </a:ext>
            </a:extLst>
          </p:cNvPr>
          <p:cNvSpPr txBox="1"/>
          <p:nvPr/>
        </p:nvSpPr>
        <p:spPr>
          <a:xfrm>
            <a:off x="302196" y="1255744"/>
            <a:ext cx="4970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Target </a:t>
            </a:r>
            <a:r>
              <a:rPr lang="ko-KR" altLang="en-US" dirty="0"/>
              <a:t>데이터의 불균형</a:t>
            </a:r>
          </a:p>
        </p:txBody>
      </p:sp>
    </p:spTree>
    <p:extLst>
      <p:ext uri="{BB962C8B-B14F-4D97-AF65-F5344CB8AC3E}">
        <p14:creationId xmlns:p14="http://schemas.microsoft.com/office/powerpoint/2010/main" val="122463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E09CAC-2782-7622-07CB-B15A8830C6D1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 결과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Performance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Metrics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52A72D-1DE4-F99F-E324-60C745BF099E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02165EF-3D0C-1226-574D-EDF273C9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21" y="1127210"/>
            <a:ext cx="9452143" cy="56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6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4E09DF-BEB8-ECED-7947-AAA0F2FC73FB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 결과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ROC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132DE1-A64B-2DDC-CE88-559D48D84C64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9FBA96E-544F-E3F9-8EA7-7FDF2C8E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1236867"/>
            <a:ext cx="66865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EC8C94-51B9-8596-8439-727FE068B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2" y="1375023"/>
            <a:ext cx="3610052" cy="16150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3E2B5D0-2CEB-C5BB-E4EE-FE668972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99" y="3180084"/>
            <a:ext cx="3360718" cy="34935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06900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1BDA8F-C350-5D6E-4222-3BB4A92D65EF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결과의 이해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EA6411-9975-44C7-4FFE-6C57B4C11FD4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98F8D73-16CB-1B76-8742-055E83906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5" y="1135620"/>
            <a:ext cx="5278952" cy="56458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E484AE-5A8C-6981-033D-DDA169D64A12}"/>
              </a:ext>
            </a:extLst>
          </p:cNvPr>
          <p:cNvSpPr txBox="1"/>
          <p:nvPr/>
        </p:nvSpPr>
        <p:spPr>
          <a:xfrm>
            <a:off x="1353787" y="2339439"/>
            <a:ext cx="1102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False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Negative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72D26-A8AF-95AB-A0DD-C48BDF3AA9F6}"/>
              </a:ext>
            </a:extLst>
          </p:cNvPr>
          <p:cNvSpPr txBox="1"/>
          <p:nvPr/>
        </p:nvSpPr>
        <p:spPr>
          <a:xfrm>
            <a:off x="3297999" y="2339439"/>
            <a:ext cx="99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False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Positive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CE252C-20C1-179D-F09C-3F4CAB447679}"/>
              </a:ext>
            </a:extLst>
          </p:cNvPr>
          <p:cNvSpPr txBox="1"/>
          <p:nvPr/>
        </p:nvSpPr>
        <p:spPr>
          <a:xfrm>
            <a:off x="3320933" y="4678878"/>
            <a:ext cx="99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True</a:t>
            </a:r>
            <a:br>
              <a:rPr lang="en-US" altLang="ko-KR" b="1" dirty="0"/>
            </a:br>
            <a:r>
              <a:rPr lang="en-US" altLang="ko-KR" b="1" dirty="0"/>
              <a:t>Positive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9868AE-B9EF-0F26-425F-0F0A735A8A8D}"/>
              </a:ext>
            </a:extLst>
          </p:cNvPr>
          <p:cNvSpPr txBox="1"/>
          <p:nvPr/>
        </p:nvSpPr>
        <p:spPr>
          <a:xfrm>
            <a:off x="1473678" y="4678878"/>
            <a:ext cx="1105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True</a:t>
            </a:r>
            <a:br>
              <a:rPr lang="en-US" altLang="ko-KR" b="1" dirty="0"/>
            </a:br>
            <a:r>
              <a:rPr lang="en-US" altLang="ko-KR" b="1" dirty="0"/>
              <a:t>Negative</a:t>
            </a:r>
            <a:endParaRPr lang="ko-KR" alt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CC85A8-014C-6B50-897F-8BFB0822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257" y="1322409"/>
            <a:ext cx="4356288" cy="541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876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1BDA8F-C350-5D6E-4222-3BB4A92D65EF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결과의 이해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EA6411-9975-44C7-4FFE-6C57B4C11FD4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4025D829-FB0C-78A0-42F1-F096877C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86" y="4082187"/>
            <a:ext cx="4165162" cy="27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11762C5-52A1-5787-791C-D9254F801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62" y="1174082"/>
            <a:ext cx="4125543" cy="27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3D9B308-C09C-63BA-9C84-AC69BE38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62" y="4082188"/>
            <a:ext cx="4165163" cy="270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AB3B9E6-E70D-E43F-71F3-4D6FD4817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2" y="1174081"/>
            <a:ext cx="3581397" cy="27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4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4E09DF-BEB8-ECED-7947-AAA0F2FC73FB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132DE1-A64B-2DDC-CE88-559D48D84C64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Automated visual quality inspection using AI/ML in manufacturing industries  that reduces scrap/rework costs - KR Architecture World">
            <a:extLst>
              <a:ext uri="{FF2B5EF4-FFF2-40B4-BE49-F238E27FC236}">
                <a16:creationId xmlns:a16="http://schemas.microsoft.com/office/drawing/2014/main" id="{AB5398B1-0D26-63D1-F9AF-285607A5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8" y="1942538"/>
            <a:ext cx="7177286" cy="357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CA474FA-AF53-BF8F-C4E7-3F163B9D09CF}"/>
              </a:ext>
            </a:extLst>
          </p:cNvPr>
          <p:cNvSpPr/>
          <p:nvPr/>
        </p:nvSpPr>
        <p:spPr>
          <a:xfrm>
            <a:off x="7340194" y="1289752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i="0" dirty="0">
                <a:solidFill>
                  <a:schemeClr val="bg1"/>
                </a:solidFill>
                <a:effectLst/>
                <a:ea typeface="돋움" panose="020B0600000101010101" pitchFamily="50" charset="-127"/>
              </a:rPr>
              <a:t>작업 데이터</a:t>
            </a:r>
            <a:endParaRPr lang="en-US" altLang="ko-KR" sz="2800" b="1" i="0" dirty="0">
              <a:solidFill>
                <a:schemeClr val="bg1"/>
              </a:solidFill>
              <a:effectLst/>
              <a:ea typeface="돋움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1DADB31-E65E-4383-1FC9-C17E8DC2D7C9}"/>
              </a:ext>
            </a:extLst>
          </p:cNvPr>
          <p:cNvSpPr/>
          <p:nvPr/>
        </p:nvSpPr>
        <p:spPr>
          <a:xfrm>
            <a:off x="7340193" y="2544609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a typeface="돋움" panose="020B0600000101010101" pitchFamily="50" charset="-127"/>
              </a:rPr>
              <a:t>머신 러닝</a:t>
            </a:r>
            <a:endParaRPr lang="en-US" altLang="ko-KR" sz="2800" b="1" dirty="0">
              <a:ea typeface="돋움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CF3E34-3677-9E16-E2CA-75FAE3C79155}"/>
              </a:ext>
            </a:extLst>
          </p:cNvPr>
          <p:cNvSpPr/>
          <p:nvPr/>
        </p:nvSpPr>
        <p:spPr>
          <a:xfrm>
            <a:off x="7340194" y="3925613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a typeface="돋움" panose="020B0600000101010101" pitchFamily="50" charset="-127"/>
              </a:rPr>
              <a:t>불량 요인의 도출</a:t>
            </a:r>
            <a:endParaRPr lang="en-US" altLang="ko-KR" sz="2800" b="1" dirty="0">
              <a:ea typeface="돋움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288068-6EB6-5CE9-A34A-46B14EBBC261}"/>
              </a:ext>
            </a:extLst>
          </p:cNvPr>
          <p:cNvSpPr/>
          <p:nvPr/>
        </p:nvSpPr>
        <p:spPr>
          <a:xfrm>
            <a:off x="7340193" y="5306617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ea typeface="돋움" panose="020B0600000101010101" pitchFamily="50" charset="-127"/>
              </a:rPr>
              <a:t>품질 관리에 적용</a:t>
            </a:r>
            <a:endParaRPr lang="en-US" altLang="ko-KR" sz="2800" b="1" dirty="0">
              <a:ea typeface="돋움" panose="020B0600000101010101" pitchFamily="50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7E536B37-1BF0-889D-672E-3099B7A015F4}"/>
              </a:ext>
            </a:extLst>
          </p:cNvPr>
          <p:cNvSpPr/>
          <p:nvPr/>
        </p:nvSpPr>
        <p:spPr>
          <a:xfrm>
            <a:off x="9123441" y="2223975"/>
            <a:ext cx="273133" cy="2137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37AE384-BF6C-CC41-5EF1-71EC214D9FEA}"/>
              </a:ext>
            </a:extLst>
          </p:cNvPr>
          <p:cNvSpPr/>
          <p:nvPr/>
        </p:nvSpPr>
        <p:spPr>
          <a:xfrm>
            <a:off x="9123442" y="3585710"/>
            <a:ext cx="273133" cy="2137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ECF26DB-3B74-2BD5-F627-71F1EDCDA818}"/>
              </a:ext>
            </a:extLst>
          </p:cNvPr>
          <p:cNvSpPr/>
          <p:nvPr/>
        </p:nvSpPr>
        <p:spPr>
          <a:xfrm>
            <a:off x="9123442" y="4966714"/>
            <a:ext cx="273133" cy="2137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68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43F21-B026-3D88-DABE-8CBB11554CF8}"/>
              </a:ext>
            </a:extLst>
          </p:cNvPr>
          <p:cNvSpPr txBox="1"/>
          <p:nvPr/>
        </p:nvSpPr>
        <p:spPr>
          <a:xfrm>
            <a:off x="419232" y="1910324"/>
            <a:ext cx="11353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90DA0C-F0DD-7907-1373-B3E9CE4808A8}"/>
              </a:ext>
            </a:extLst>
          </p:cNvPr>
          <p:cNvSpPr/>
          <p:nvPr/>
        </p:nvSpPr>
        <p:spPr>
          <a:xfrm>
            <a:off x="335081" y="1533838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171952-EDF4-4B7B-B069-64CC77BEDEC7}"/>
              </a:ext>
            </a:extLst>
          </p:cNvPr>
          <p:cNvSpPr/>
          <p:nvPr/>
        </p:nvSpPr>
        <p:spPr>
          <a:xfrm>
            <a:off x="335081" y="3231151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3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8"/>
    </mc:Choice>
    <mc:Fallback xmlns="">
      <p:transition spd="slow" advTm="1361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5459C-FA8D-4C47-97C6-5411764261A1}"/>
              </a:ext>
            </a:extLst>
          </p:cNvPr>
          <p:cNvSpPr txBox="1"/>
          <p:nvPr/>
        </p:nvSpPr>
        <p:spPr>
          <a:xfrm>
            <a:off x="1446939" y="2587551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5C9756-7B87-999A-7C1D-B89861EB296A}"/>
              </a:ext>
            </a:extLst>
          </p:cNvPr>
          <p:cNvSpPr txBox="1"/>
          <p:nvPr/>
        </p:nvSpPr>
        <p:spPr>
          <a:xfrm>
            <a:off x="3996703" y="3362501"/>
            <a:ext cx="13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6D6DA-662B-4E61-DD37-126BC1B6DD79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 Bold" panose="00000800000000000000" pitchFamily="2" charset="-127"/>
              </a:rPr>
              <a:t>프로젝트 팀 구성 및 역할</a:t>
            </a:r>
            <a:endParaRPr lang="en-US" altLang="ko-KR" sz="28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F14ACC0-7103-CE94-C4D3-A952C66F1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168669"/>
              </p:ext>
            </p:extLst>
          </p:nvPr>
        </p:nvGraphicFramePr>
        <p:xfrm>
          <a:off x="917017" y="1638207"/>
          <a:ext cx="10285021" cy="3939624"/>
        </p:xfrm>
        <a:graphic>
          <a:graphicData uri="http://schemas.openxmlformats.org/drawingml/2006/table">
            <a:tbl>
              <a:tblPr firstRow="1" lastRow="1" bandRow="1">
                <a:tableStyleId>{69012ECD-51FC-41F1-AA8D-1B2483CD663E}</a:tableStyleId>
              </a:tblPr>
              <a:tblGrid>
                <a:gridCol w="3598388">
                  <a:extLst>
                    <a:ext uri="{9D8B030D-6E8A-4147-A177-3AD203B41FA5}">
                      <a16:colId xmlns:a16="http://schemas.microsoft.com/office/drawing/2014/main" val="719821312"/>
                    </a:ext>
                  </a:extLst>
                </a:gridCol>
                <a:gridCol w="2642329">
                  <a:extLst>
                    <a:ext uri="{9D8B030D-6E8A-4147-A177-3AD203B41FA5}">
                      <a16:colId xmlns:a16="http://schemas.microsoft.com/office/drawing/2014/main" val="752343534"/>
                    </a:ext>
                  </a:extLst>
                </a:gridCol>
                <a:gridCol w="4044304">
                  <a:extLst>
                    <a:ext uri="{9D8B030D-6E8A-4147-A177-3AD203B41FA5}">
                      <a16:colId xmlns:a16="http://schemas.microsoft.com/office/drawing/2014/main" val="2556445142"/>
                    </a:ext>
                  </a:extLst>
                </a:gridCol>
              </a:tblGrid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훈련생</a:t>
                      </a:r>
                      <a:endParaRPr lang="en-US" altLang="ko-KR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담담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28250"/>
                  </a:ext>
                </a:extLst>
              </a:tr>
              <a:tr h="935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김시우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One-class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en-US" altLang="ko-KR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svm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모델 학습 및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7836738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황지영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Light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GBM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모델 학습 및 구현</a:t>
                      </a:r>
                    </a:p>
                    <a:p>
                      <a:pPr algn="ctr" latinLnBrk="1"/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735154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남도형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iforest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모델 학습 및 구현</a:t>
                      </a:r>
                    </a:p>
                    <a:p>
                      <a:pPr algn="ctr" latinLnBrk="1"/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453356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정원석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결론 및 </a:t>
                      </a:r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feature importance 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84172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손찬홍</a:t>
                      </a:r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전반적인 데이터 코딩</a:t>
                      </a:r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결론 </a:t>
                      </a:r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향후 계획 수립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851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9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1"/>
    </mc:Choice>
    <mc:Fallback xmlns="">
      <p:transition spd="slow" advTm="502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5459C-FA8D-4C47-97C6-5411764261A1}"/>
              </a:ext>
            </a:extLst>
          </p:cNvPr>
          <p:cNvSpPr txBox="1"/>
          <p:nvPr/>
        </p:nvSpPr>
        <p:spPr>
          <a:xfrm>
            <a:off x="1446939" y="2587551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5C9756-7B87-999A-7C1D-B89861EB296A}"/>
              </a:ext>
            </a:extLst>
          </p:cNvPr>
          <p:cNvSpPr txBox="1"/>
          <p:nvPr/>
        </p:nvSpPr>
        <p:spPr>
          <a:xfrm>
            <a:off x="3996703" y="3362501"/>
            <a:ext cx="13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6D6DA-662B-4E61-DD37-126BC1B6DD79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 Bold" panose="00000800000000000000" pitchFamily="2" charset="-127"/>
              </a:rPr>
              <a:t>프로젝트 진행 절차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F14ACC0-7103-CE94-C4D3-A952C66F1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13074"/>
              </p:ext>
            </p:extLst>
          </p:nvPr>
        </p:nvGraphicFramePr>
        <p:xfrm>
          <a:off x="917017" y="1638207"/>
          <a:ext cx="10285021" cy="4285365"/>
        </p:xfrm>
        <a:graphic>
          <a:graphicData uri="http://schemas.openxmlformats.org/drawingml/2006/table">
            <a:tbl>
              <a:tblPr firstRow="1" lastRow="1" bandRow="1">
                <a:tableStyleId>{69012ECD-51FC-41F1-AA8D-1B2483CD663E}</a:tableStyleId>
              </a:tblPr>
              <a:tblGrid>
                <a:gridCol w="3598388">
                  <a:extLst>
                    <a:ext uri="{9D8B030D-6E8A-4147-A177-3AD203B41FA5}">
                      <a16:colId xmlns:a16="http://schemas.microsoft.com/office/drawing/2014/main" val="719821312"/>
                    </a:ext>
                  </a:extLst>
                </a:gridCol>
                <a:gridCol w="2642329">
                  <a:extLst>
                    <a:ext uri="{9D8B030D-6E8A-4147-A177-3AD203B41FA5}">
                      <a16:colId xmlns:a16="http://schemas.microsoft.com/office/drawing/2014/main" val="752343534"/>
                    </a:ext>
                  </a:extLst>
                </a:gridCol>
                <a:gridCol w="4044304">
                  <a:extLst>
                    <a:ext uri="{9D8B030D-6E8A-4147-A177-3AD203B41FA5}">
                      <a16:colId xmlns:a16="http://schemas.microsoft.com/office/drawing/2014/main" val="2556445142"/>
                    </a:ext>
                  </a:extLst>
                </a:gridCol>
              </a:tblGrid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28250"/>
                  </a:ext>
                </a:extLst>
              </a:tr>
              <a:tr h="935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클래스 불균형 해결 방법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       7/28 ~ 8/4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Anomaly detection 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학습</a:t>
                      </a:r>
                      <a:endParaRPr lang="en-US" altLang="ko-KR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7836738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Data</a:t>
                      </a:r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관점 </a:t>
                      </a:r>
                      <a:r>
                        <a:rPr lang="en-US" altLang="ko-KR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: </a:t>
                      </a:r>
                      <a:r>
                        <a:rPr lang="en-US" altLang="ko-KR" dirty="0" err="1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upsampling,downsampling</a:t>
                      </a:r>
                      <a:endParaRPr lang="ko-KR" altLang="en-US" dirty="0">
                        <a:solidFill>
                          <a:srgbClr val="4472C4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       8/5 ~ 8/11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SMOTE 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735154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Ensemble</a:t>
                      </a:r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method</a:t>
                      </a:r>
                      <a:endParaRPr lang="ko-KR" altLang="en-US" dirty="0">
                        <a:solidFill>
                          <a:srgbClr val="4472C4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       8/12~ 8/16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Bagging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,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en-US" altLang="ko-KR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LightGBM</a:t>
                      </a:r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453356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One-class</a:t>
                      </a:r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classification</a:t>
                      </a:r>
                      <a:endParaRPr lang="ko-KR" altLang="en-US" dirty="0">
                        <a:solidFill>
                          <a:srgbClr val="4472C4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       8/17~ 8/20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One-class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en-US" altLang="ko-KR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svm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84172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Advanced </a:t>
                      </a:r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모델링 기법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       8/21~ 8/25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XAI,SHAP 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851722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총 진행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       6/26 ~ 7/12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186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24"/>
    </mc:Choice>
    <mc:Fallback xmlns="">
      <p:transition spd="slow" advTm="693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F561B-39CC-AD2D-6ACA-277E1AFC2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" y="19481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One-class SVM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8E880E-F11E-EA75-F501-EC9A3054811D}"/>
              </a:ext>
            </a:extLst>
          </p:cNvPr>
          <p:cNvSpPr/>
          <p:nvPr/>
        </p:nvSpPr>
        <p:spPr>
          <a:xfrm>
            <a:off x="335081" y="3364833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786A-6D6E-4912-0C71-3CC2B4C18F49}"/>
              </a:ext>
            </a:extLst>
          </p:cNvPr>
          <p:cNvSpPr/>
          <p:nvPr/>
        </p:nvSpPr>
        <p:spPr>
          <a:xfrm>
            <a:off x="335081" y="1802153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1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2"/>
    </mc:Choice>
    <mc:Fallback xmlns="">
      <p:transition spd="slow" advTm="687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One-class SVM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85938"/>
            <a:ext cx="11049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One class SVM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모델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목적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27B01-B448-4F4A-5E80-32915F577775}"/>
              </a:ext>
            </a:extLst>
          </p:cNvPr>
          <p:cNvCxnSpPr>
            <a:stCxn id="25" idx="2"/>
          </p:cNvCxnSpPr>
          <p:nvPr/>
        </p:nvCxnSpPr>
        <p:spPr>
          <a:xfrm>
            <a:off x="5782883" y="1640230"/>
            <a:ext cx="0" cy="502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AC56D-6922-348C-A2AD-5E4232ECCC53}"/>
              </a:ext>
            </a:extLst>
          </p:cNvPr>
          <p:cNvSpPr/>
          <p:nvPr/>
        </p:nvSpPr>
        <p:spPr>
          <a:xfrm>
            <a:off x="625151" y="1744824"/>
            <a:ext cx="4805260" cy="11849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클래스로 이루어진 데이터에 대해서 정상 데이터와 이상치를 나누는 평면을 찾는 비지도 학습 알고리즘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ED464-0976-FB23-A6F6-96F37FCB2DD0}"/>
              </a:ext>
            </a:extLst>
          </p:cNvPr>
          <p:cNvSpPr/>
          <p:nvPr/>
        </p:nvSpPr>
        <p:spPr>
          <a:xfrm>
            <a:off x="6135356" y="1702892"/>
            <a:ext cx="4912077" cy="9703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 데이터를 원점에서 최대한 멀게 하는 평면을 찾는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81EAE-B1AF-8078-BE63-DD16995B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0" y="2786811"/>
            <a:ext cx="4801016" cy="3116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D3D77B-FEFD-DD0F-0093-6BF3EFE6F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131" y="2735939"/>
            <a:ext cx="4343776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79"/>
    </mc:Choice>
    <mc:Fallback xmlns="">
      <p:transition spd="slow" advTm="8397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43312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One-class SVM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571353" y="1071182"/>
            <a:ext cx="11049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원리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695E72-1112-7B52-550B-FD2D01FD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4" y="1675900"/>
            <a:ext cx="4526740" cy="3735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2378DC-4494-21DA-F642-6D67FB85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902" y="2130192"/>
            <a:ext cx="507674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5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39"/>
    </mc:Choice>
    <mc:Fallback xmlns="">
      <p:transition spd="slow" advTm="694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53286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One-class SVM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76607"/>
            <a:ext cx="11049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하이퍼파라미터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079D72-12FA-C234-C45C-677C10CBF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6" y="2040973"/>
            <a:ext cx="4010438" cy="3934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A6EF72-7800-7C1C-209A-3B6FFB499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81" y="1953067"/>
            <a:ext cx="4977002" cy="40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81"/>
    </mc:Choice>
    <mc:Fallback xmlns="">
      <p:transition spd="slow" advTm="83881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7456</TotalTime>
  <Words>2123</Words>
  <Application>Microsoft Office PowerPoint</Application>
  <PresentationFormat>와이드스크린</PresentationFormat>
  <Paragraphs>282</Paragraphs>
  <Slides>27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나눔스퀘어OTF_ac ExtraBold</vt:lpstr>
      <vt:lpstr>함초롬바탕</vt:lpstr>
      <vt:lpstr>나눔스퀘어_ac ExtraBold</vt:lpstr>
      <vt:lpstr>KoPubWorld돋움체 Bold</vt:lpstr>
      <vt:lpstr>돋움</vt:lpstr>
      <vt:lpstr>나눔스퀘어OTF_ac Bold</vt:lpstr>
      <vt:lpstr>Söhne</vt:lpstr>
      <vt:lpstr>Wingdings</vt:lpstr>
      <vt:lpstr>KoPubWorld돋움체 Medium</vt:lpstr>
      <vt:lpstr>맑은 고딕</vt:lpstr>
      <vt:lpstr>KoPub돋움체_Pro Bold</vt:lpstr>
      <vt:lpstr>-apple-system</vt:lpstr>
      <vt:lpstr>Arial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One-class SVM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Isolation Forest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변준현(2016314018)</dc:creator>
  <cp:lastModifiedBy>남도형(2018314010)</cp:lastModifiedBy>
  <cp:revision>146</cp:revision>
  <dcterms:created xsi:type="dcterms:W3CDTF">2021-09-04T12:10:35Z</dcterms:created>
  <dcterms:modified xsi:type="dcterms:W3CDTF">2024-12-18T06:56:36Z</dcterms:modified>
</cp:coreProperties>
</file>